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1"/>
  </p:notesMasterIdLst>
  <p:sldIdLst>
    <p:sldId id="256" r:id="rId2"/>
    <p:sldId id="341" r:id="rId3"/>
    <p:sldId id="271" r:id="rId4"/>
    <p:sldId id="260" r:id="rId5"/>
    <p:sldId id="265" r:id="rId6"/>
    <p:sldId id="343" r:id="rId7"/>
    <p:sldId id="344" r:id="rId8"/>
    <p:sldId id="283" r:id="rId9"/>
    <p:sldId id="353" r:id="rId10"/>
    <p:sldId id="347" r:id="rId11"/>
    <p:sldId id="348" r:id="rId12"/>
    <p:sldId id="349" r:id="rId13"/>
    <p:sldId id="350" r:id="rId14"/>
    <p:sldId id="351" r:id="rId15"/>
    <p:sldId id="352" r:id="rId16"/>
    <p:sldId id="346" r:id="rId17"/>
    <p:sldId id="354" r:id="rId18"/>
    <p:sldId id="309" r:id="rId19"/>
    <p:sldId id="345"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33B9E-3BC6-4BF9-8E68-33A57EAFB321}">
  <a:tblStyle styleId="{F6C33B9E-3BC6-4BF9-8E68-33A57EAFB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03" d="100"/>
          <a:sy n="103"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dcc031ca31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dcc031ca3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20"/>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2" name="Google Shape;182;p20"/>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3" name="Google Shape;183;p20"/>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20"/>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8" name="Google Shape;198;p2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63" r:id="rId5"/>
    <p:sldLayoutId id="2147483666" r:id="rId6"/>
    <p:sldLayoutId id="2147483672" r:id="rId7"/>
    <p:sldLayoutId id="2147483676" r:id="rId8"/>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4714028" y="873441"/>
            <a:ext cx="4509041" cy="3554532"/>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230936" y="1563790"/>
            <a:ext cx="5640790" cy="23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MULTIPLE DISEASE PREDICTION </a:t>
            </a:r>
            <a:r>
              <a:rPr lang="en" dirty="0"/>
              <a:t>WEBSITE</a:t>
            </a:r>
            <a:endParaRPr dirty="0"/>
          </a:p>
        </p:txBody>
      </p:sp>
      <p:sp>
        <p:nvSpPr>
          <p:cNvPr id="402" name="Google Shape;402;p36"/>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403" name="Google Shape;403;p36"/>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D6AD6C-B537-9708-B2AC-18248D8CC19C}"/>
              </a:ext>
            </a:extLst>
          </p:cNvPr>
          <p:cNvPicPr>
            <a:picLocks noChangeAspect="1"/>
          </p:cNvPicPr>
          <p:nvPr/>
        </p:nvPicPr>
        <p:blipFill>
          <a:blip r:embed="rId3"/>
          <a:stretch>
            <a:fillRect/>
          </a:stretch>
        </p:blipFill>
        <p:spPr>
          <a:xfrm>
            <a:off x="56998" y="23161"/>
            <a:ext cx="1729857" cy="1729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500" fill="hold"/>
                                        <p:tgtEl>
                                          <p:spTgt spid="325"/>
                                        </p:tgtEl>
                                        <p:attrNameLst>
                                          <p:attrName>ppt_x</p:attrName>
                                        </p:attrNameLst>
                                      </p:cBhvr>
                                      <p:tavLst>
                                        <p:tav tm="0">
                                          <p:val>
                                            <p:strVal val="#ppt_x"/>
                                          </p:val>
                                        </p:tav>
                                        <p:tav tm="100000">
                                          <p:val>
                                            <p:strVal val="#ppt_x"/>
                                          </p:val>
                                        </p:tav>
                                      </p:tavLst>
                                    </p:anim>
                                    <p:anim calcmode="lin" valueType="num">
                                      <p:cBhvr additive="base">
                                        <p:cTn id="8"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0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down)">
                                      <p:cBhvr>
                                        <p:cTn id="17" dur="580">
                                          <p:stCondLst>
                                            <p:cond delay="0"/>
                                          </p:stCondLst>
                                        </p:cTn>
                                        <p:tgtEl>
                                          <p:spTgt spid="404"/>
                                        </p:tgtEl>
                                      </p:cBhvr>
                                    </p:animEffect>
                                    <p:anim calcmode="lin" valueType="num">
                                      <p:cBhvr>
                                        <p:cTn id="18"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23" dur="26">
                                          <p:stCondLst>
                                            <p:cond delay="650"/>
                                          </p:stCondLst>
                                        </p:cTn>
                                        <p:tgtEl>
                                          <p:spTgt spid="404"/>
                                        </p:tgtEl>
                                      </p:cBhvr>
                                      <p:to x="100000" y="60000"/>
                                    </p:animScale>
                                    <p:animScale>
                                      <p:cBhvr>
                                        <p:cTn id="24" dur="166" decel="50000">
                                          <p:stCondLst>
                                            <p:cond delay="676"/>
                                          </p:stCondLst>
                                        </p:cTn>
                                        <p:tgtEl>
                                          <p:spTgt spid="404"/>
                                        </p:tgtEl>
                                      </p:cBhvr>
                                      <p:to x="100000" y="100000"/>
                                    </p:animScale>
                                    <p:animScale>
                                      <p:cBhvr>
                                        <p:cTn id="25" dur="26">
                                          <p:stCondLst>
                                            <p:cond delay="1312"/>
                                          </p:stCondLst>
                                        </p:cTn>
                                        <p:tgtEl>
                                          <p:spTgt spid="404"/>
                                        </p:tgtEl>
                                      </p:cBhvr>
                                      <p:to x="100000" y="80000"/>
                                    </p:animScale>
                                    <p:animScale>
                                      <p:cBhvr>
                                        <p:cTn id="26" dur="166" decel="50000">
                                          <p:stCondLst>
                                            <p:cond delay="1338"/>
                                          </p:stCondLst>
                                        </p:cTn>
                                        <p:tgtEl>
                                          <p:spTgt spid="404"/>
                                        </p:tgtEl>
                                      </p:cBhvr>
                                      <p:to x="100000" y="100000"/>
                                    </p:animScale>
                                    <p:animScale>
                                      <p:cBhvr>
                                        <p:cTn id="27" dur="26">
                                          <p:stCondLst>
                                            <p:cond delay="1642"/>
                                          </p:stCondLst>
                                        </p:cTn>
                                        <p:tgtEl>
                                          <p:spTgt spid="404"/>
                                        </p:tgtEl>
                                      </p:cBhvr>
                                      <p:to x="100000" y="90000"/>
                                    </p:animScale>
                                    <p:animScale>
                                      <p:cBhvr>
                                        <p:cTn id="28" dur="166" decel="50000">
                                          <p:stCondLst>
                                            <p:cond delay="1668"/>
                                          </p:stCondLst>
                                        </p:cTn>
                                        <p:tgtEl>
                                          <p:spTgt spid="404"/>
                                        </p:tgtEl>
                                      </p:cBhvr>
                                      <p:to x="100000" y="100000"/>
                                    </p:animScale>
                                    <p:animScale>
                                      <p:cBhvr>
                                        <p:cTn id="29" dur="26">
                                          <p:stCondLst>
                                            <p:cond delay="1808"/>
                                          </p:stCondLst>
                                        </p:cTn>
                                        <p:tgtEl>
                                          <p:spTgt spid="404"/>
                                        </p:tgtEl>
                                      </p:cBhvr>
                                      <p:to x="100000" y="95000"/>
                                    </p:animScale>
                                    <p:animScale>
                                      <p:cBhvr>
                                        <p:cTn id="30" dur="166" decel="50000">
                                          <p:stCondLst>
                                            <p:cond delay="1834"/>
                                          </p:stCondLst>
                                        </p:cTn>
                                        <p:tgtEl>
                                          <p:spTgt spid="40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01"/>
                                        </p:tgtEl>
                                        <p:attrNameLst>
                                          <p:attrName>style.visibility</p:attrName>
                                        </p:attrNameLst>
                                      </p:cBhvr>
                                      <p:to>
                                        <p:strVal val="visible"/>
                                      </p:to>
                                    </p:set>
                                    <p:anim calcmode="lin" valueType="num">
                                      <p:cBhvr additive="base">
                                        <p:cTn id="35" dur="500" fill="hold"/>
                                        <p:tgtEl>
                                          <p:spTgt spid="401"/>
                                        </p:tgtEl>
                                        <p:attrNameLst>
                                          <p:attrName>ppt_x</p:attrName>
                                        </p:attrNameLst>
                                      </p:cBhvr>
                                      <p:tavLst>
                                        <p:tav tm="0">
                                          <p:val>
                                            <p:strVal val="#ppt_x"/>
                                          </p:val>
                                        </p:tav>
                                        <p:tav tm="100000">
                                          <p:val>
                                            <p:strVal val="#ppt_x"/>
                                          </p:val>
                                        </p:tav>
                                      </p:tavLst>
                                    </p:anim>
                                    <p:anim calcmode="lin" valueType="num">
                                      <p:cBhvr additive="base">
                                        <p:cTn id="36" dur="500" fill="hold"/>
                                        <p:tgtEl>
                                          <p:spTgt spid="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4" grpId="0" animBg="1"/>
      <p:bldP spid="40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F77593-CF13-BB72-7DC4-357347099968}"/>
              </a:ext>
            </a:extLst>
          </p:cNvPr>
          <p:cNvSpPr txBox="1">
            <a:spLocks/>
          </p:cNvSpPr>
          <p:nvPr/>
        </p:nvSpPr>
        <p:spPr>
          <a:xfrm>
            <a:off x="3287111" y="1720198"/>
            <a:ext cx="5358413" cy="29700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Heart Failure (HF) is a prevalent ailment worldwide, cardiovascular disease is still the leading cause of death. Because so many elements contribute to a patient's survival in heart failure, predicting the chances of survival without using a computational technique can be difficult for cardiac doctors, eventually preventing the patient from receiving correct care.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Fortunately, categorization and prediction models exist, which can assist cardiologists in designing proper treatment schemes using relevant medical data.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This study aims to develop prediction models for patient survival in HF conditions.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CA0B0D01-7784-5EC4-F8F3-BC68309B9CF8}"/>
              </a:ext>
            </a:extLst>
          </p:cNvPr>
          <p:cNvPicPr>
            <a:picLocks noChangeAspect="1"/>
          </p:cNvPicPr>
          <p:nvPr/>
        </p:nvPicPr>
        <p:blipFill>
          <a:blip r:embed="rId2"/>
          <a:stretch>
            <a:fillRect/>
          </a:stretch>
        </p:blipFill>
        <p:spPr>
          <a:xfrm>
            <a:off x="3640074" y="1496938"/>
            <a:ext cx="5162550" cy="123825"/>
          </a:xfrm>
          <a:prstGeom prst="rect">
            <a:avLst/>
          </a:prstGeom>
        </p:spPr>
      </p:pic>
      <p:sp>
        <p:nvSpPr>
          <p:cNvPr id="8" name="Google Shape;1757;p63">
            <a:extLst>
              <a:ext uri="{FF2B5EF4-FFF2-40B4-BE49-F238E27FC236}">
                <a16:creationId xmlns:a16="http://schemas.microsoft.com/office/drawing/2014/main" id="{CFB71280-6F38-316A-E209-809644F29B5E}"/>
              </a:ext>
            </a:extLst>
          </p:cNvPr>
          <p:cNvSpPr txBox="1">
            <a:spLocks/>
          </p:cNvSpPr>
          <p:nvPr/>
        </p:nvSpPr>
        <p:spPr>
          <a:xfrm>
            <a:off x="3436883" y="929503"/>
            <a:ext cx="5707117"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tx1"/>
                </a:solidFill>
                <a:latin typeface="Alata"/>
              </a:rPr>
              <a:t>HEART FAILURE PREDICTION </a:t>
            </a:r>
          </a:p>
        </p:txBody>
      </p:sp>
      <p:pic>
        <p:nvPicPr>
          <p:cNvPr id="10" name="Picture 9">
            <a:extLst>
              <a:ext uri="{FF2B5EF4-FFF2-40B4-BE49-F238E27FC236}">
                <a16:creationId xmlns:a16="http://schemas.microsoft.com/office/drawing/2014/main" id="{105268D3-4354-E5CD-25F0-CF4D4CB73555}"/>
              </a:ext>
            </a:extLst>
          </p:cNvPr>
          <p:cNvPicPr>
            <a:picLocks noChangeAspect="1"/>
          </p:cNvPicPr>
          <p:nvPr/>
        </p:nvPicPr>
        <p:blipFill>
          <a:blip r:embed="rId3"/>
          <a:stretch>
            <a:fillRect/>
          </a:stretch>
        </p:blipFill>
        <p:spPr>
          <a:xfrm>
            <a:off x="498476" y="1072726"/>
            <a:ext cx="2567917" cy="3414846"/>
          </a:xfrm>
          <a:prstGeom prst="rect">
            <a:avLst/>
          </a:prstGeom>
        </p:spPr>
      </p:pic>
    </p:spTree>
    <p:extLst>
      <p:ext uri="{BB962C8B-B14F-4D97-AF65-F5344CB8AC3E}">
        <p14:creationId xmlns:p14="http://schemas.microsoft.com/office/powerpoint/2010/main" val="1044149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8C5-9AF5-094F-F915-915836DD3AEE}"/>
              </a:ext>
            </a:extLst>
          </p:cNvPr>
          <p:cNvSpPr txBox="1">
            <a:spLocks/>
          </p:cNvSpPr>
          <p:nvPr/>
        </p:nvSpPr>
        <p:spPr>
          <a:xfrm>
            <a:off x="4106917" y="970934"/>
            <a:ext cx="4530047"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tx1"/>
                </a:solidFill>
                <a:latin typeface="Alata"/>
              </a:rPr>
              <a:t>DIABETES PREDICTION</a:t>
            </a:r>
          </a:p>
          <a:p>
            <a:endParaRPr lang="en-IN" sz="3200" dirty="0">
              <a:solidFill>
                <a:schemeClr val="tx1"/>
              </a:solidFill>
              <a:latin typeface="Alata"/>
            </a:endParaRPr>
          </a:p>
        </p:txBody>
      </p:sp>
      <p:sp>
        <p:nvSpPr>
          <p:cNvPr id="3" name="Subtitle 2">
            <a:extLst>
              <a:ext uri="{FF2B5EF4-FFF2-40B4-BE49-F238E27FC236}">
                <a16:creationId xmlns:a16="http://schemas.microsoft.com/office/drawing/2014/main" id="{8B06B670-DE89-511A-8E91-579BA6F8CDBF}"/>
              </a:ext>
            </a:extLst>
          </p:cNvPr>
          <p:cNvSpPr txBox="1">
            <a:spLocks/>
          </p:cNvSpPr>
          <p:nvPr/>
        </p:nvSpPr>
        <p:spPr>
          <a:xfrm>
            <a:off x="3352800" y="1656867"/>
            <a:ext cx="5449824" cy="33799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is a chronic disease with the potential to cause a worldwide health care crisis. According to International Diabetes Federation 382 million people are living with diabetes across the whole world. By 2035, this will be doubled as 592 million.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mellitus is a disease in which blood sugars level is abnormally high due to inability of the body to produce or respond normally to insulin. It is among the critical disease and lots of people are suffering from this disease.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In this project we have proposed a diabetes prediction model using Machine Learning algorithm for better prediction. We have tried different Machine Learning algorithms to find which gives the better accuracy of classification</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99C833AA-2092-3F82-A740-618D8C46D395}"/>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028" name="Picture 4" descr="See the source image">
            <a:extLst>
              <a:ext uri="{FF2B5EF4-FFF2-40B4-BE49-F238E27FC236}">
                <a16:creationId xmlns:a16="http://schemas.microsoft.com/office/drawing/2014/main" id="{1A5283A4-4729-2419-049C-2C9EB29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6" y="1018296"/>
            <a:ext cx="2753054" cy="359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6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8274-CDD5-F381-762A-5C263A0431A9}"/>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PARKINSONS DISEASE PREDICTION</a:t>
            </a:r>
          </a:p>
        </p:txBody>
      </p:sp>
      <p:sp>
        <p:nvSpPr>
          <p:cNvPr id="3" name="Subtitle 2">
            <a:extLst>
              <a:ext uri="{FF2B5EF4-FFF2-40B4-BE49-F238E27FC236}">
                <a16:creationId xmlns:a16="http://schemas.microsoft.com/office/drawing/2014/main" id="{AF02E4CA-573B-39DB-F7AF-C4746E20BDF5}"/>
              </a:ext>
            </a:extLst>
          </p:cNvPr>
          <p:cNvSpPr txBox="1">
            <a:spLocks/>
          </p:cNvSpPr>
          <p:nvPr/>
        </p:nvSpPr>
        <p:spPr>
          <a:xfrm>
            <a:off x="3131820" y="1720199"/>
            <a:ext cx="567080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Parkinson’s disease is progressive neuro degenerative disorder that affects a lot only people significantly affecting their quality of life.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mostly affect the motor functions of human. The main motor symptoms are called "parkinsonism" or "parkinsonian syndrome".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symptoms of Parkinson’s disease will occur slowly, the symptoms include shaking, rigidity, slowness of movement and difficulty with walking, Thinking and behavior change, Depression and anxiety are also common. Parkinson’s disease is difficult to diagnose.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In this model, the huge data is collected from previously affected person and then by using machine learning algorithm will process the user input data with previous data to check he/she affected.</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6C1A9A85-2427-B40D-7C37-5B43E6FC4A67}"/>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7" name="Picture 6">
            <a:extLst>
              <a:ext uri="{FF2B5EF4-FFF2-40B4-BE49-F238E27FC236}">
                <a16:creationId xmlns:a16="http://schemas.microsoft.com/office/drawing/2014/main" id="{392CA74B-6555-36E8-EBA6-73574354AA70}"/>
              </a:ext>
            </a:extLst>
          </p:cNvPr>
          <p:cNvPicPr>
            <a:picLocks noChangeAspect="1"/>
          </p:cNvPicPr>
          <p:nvPr/>
        </p:nvPicPr>
        <p:blipFill>
          <a:blip r:embed="rId3"/>
          <a:stretch>
            <a:fillRect/>
          </a:stretch>
        </p:blipFill>
        <p:spPr>
          <a:xfrm>
            <a:off x="246783" y="1196413"/>
            <a:ext cx="3106017" cy="3618186"/>
          </a:xfrm>
          <a:prstGeom prst="rect">
            <a:avLst/>
          </a:prstGeom>
        </p:spPr>
      </p:pic>
    </p:spTree>
    <p:extLst>
      <p:ext uri="{BB962C8B-B14F-4D97-AF65-F5344CB8AC3E}">
        <p14:creationId xmlns:p14="http://schemas.microsoft.com/office/powerpoint/2010/main" val="3485560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3200-4503-EF47-A200-7BFAF9DA50A4}"/>
              </a:ext>
            </a:extLst>
          </p:cNvPr>
          <p:cNvSpPr txBox="1">
            <a:spLocks/>
          </p:cNvSpPr>
          <p:nvPr/>
        </p:nvSpPr>
        <p:spPr>
          <a:xfrm>
            <a:off x="4767834" y="867323"/>
            <a:ext cx="4376166"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LIVER DISEASE PREDICTION</a:t>
            </a:r>
          </a:p>
        </p:txBody>
      </p:sp>
      <p:sp>
        <p:nvSpPr>
          <p:cNvPr id="3" name="Subtitle 2">
            <a:extLst>
              <a:ext uri="{FF2B5EF4-FFF2-40B4-BE49-F238E27FC236}">
                <a16:creationId xmlns:a16="http://schemas.microsoft.com/office/drawing/2014/main" id="{998ED9BC-4E04-D3ED-2A58-C798CCCA7B0E}"/>
              </a:ext>
            </a:extLst>
          </p:cNvPr>
          <p:cNvSpPr txBox="1">
            <a:spLocks/>
          </p:cNvSpPr>
          <p:nvPr/>
        </p:nvSpPr>
        <p:spPr>
          <a:xfrm>
            <a:off x="3223260" y="1438333"/>
            <a:ext cx="5690301" cy="33698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With a growing trend of sedentary and lack of physical activities, diseases related to liver have become a common encounter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In rural areas the intensity is still manageable, but in urban areas, and especially metropolitan areas the liver disease is a very common sighting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Liver diseases cause millions of deaths every year. Viral hepatitis alone causes 1.34 million deaths every year.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An early diagnosis of liver problems will increase patient’s survival rate. Liver failures are at high rate of risk among Indians.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88B619BE-B3C8-F031-2728-330B2164EA67}"/>
              </a:ext>
            </a:extLst>
          </p:cNvPr>
          <p:cNvPicPr>
            <a:picLocks noChangeAspect="1"/>
          </p:cNvPicPr>
          <p:nvPr/>
        </p:nvPicPr>
        <p:blipFill>
          <a:blip r:embed="rId2"/>
          <a:stretch>
            <a:fillRect/>
          </a:stretch>
        </p:blipFill>
        <p:spPr>
          <a:xfrm>
            <a:off x="3314700" y="1291673"/>
            <a:ext cx="5487924" cy="131629"/>
          </a:xfrm>
          <a:prstGeom prst="rect">
            <a:avLst/>
          </a:prstGeom>
        </p:spPr>
      </p:pic>
      <p:pic>
        <p:nvPicPr>
          <p:cNvPr id="7" name="Picture 6">
            <a:extLst>
              <a:ext uri="{FF2B5EF4-FFF2-40B4-BE49-F238E27FC236}">
                <a16:creationId xmlns:a16="http://schemas.microsoft.com/office/drawing/2014/main" id="{8EDAADBB-5EB0-3489-22DC-35113DB06AFE}"/>
              </a:ext>
            </a:extLst>
          </p:cNvPr>
          <p:cNvPicPr>
            <a:picLocks noChangeAspect="1"/>
          </p:cNvPicPr>
          <p:nvPr/>
        </p:nvPicPr>
        <p:blipFill>
          <a:blip r:embed="rId3"/>
          <a:stretch>
            <a:fillRect/>
          </a:stretch>
        </p:blipFill>
        <p:spPr>
          <a:xfrm>
            <a:off x="231018" y="871499"/>
            <a:ext cx="3037962" cy="4145280"/>
          </a:xfrm>
          <a:prstGeom prst="rect">
            <a:avLst/>
          </a:prstGeom>
        </p:spPr>
      </p:pic>
    </p:spTree>
    <p:extLst>
      <p:ext uri="{BB962C8B-B14F-4D97-AF65-F5344CB8AC3E}">
        <p14:creationId xmlns:p14="http://schemas.microsoft.com/office/powerpoint/2010/main" val="6699939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3E72-5394-8C2F-4D19-5963B444A1A5}"/>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tx1"/>
                </a:solidFill>
                <a:latin typeface="Alata"/>
              </a:rPr>
              <a:t>JAUNDICE DISEASE PREDICTION</a:t>
            </a:r>
          </a:p>
        </p:txBody>
      </p:sp>
      <p:sp>
        <p:nvSpPr>
          <p:cNvPr id="3" name="Subtitle 2">
            <a:extLst>
              <a:ext uri="{FF2B5EF4-FFF2-40B4-BE49-F238E27FC236}">
                <a16:creationId xmlns:a16="http://schemas.microsoft.com/office/drawing/2014/main" id="{1398410C-8F28-D8B9-50B5-D171DACEBDEE}"/>
              </a:ext>
            </a:extLst>
          </p:cNvPr>
          <p:cNvSpPr txBox="1">
            <a:spLocks/>
          </p:cNvSpPr>
          <p:nvPr/>
        </p:nvSpPr>
        <p:spPr>
          <a:xfrm>
            <a:off x="3169920" y="1720199"/>
            <a:ext cx="5715000" cy="29203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Jaundice occurs when rise in level of bilirubin causes the </a:t>
            </a:r>
          </a:p>
          <a:p>
            <a:pPr algn="just"/>
            <a:r>
              <a:rPr lang="en-US" dirty="0">
                <a:solidFill>
                  <a:schemeClr val="accent2">
                    <a:lumMod val="10000"/>
                  </a:schemeClr>
                </a:solidFill>
                <a:latin typeface="Montserrat" panose="00000500000000000000" pitchFamily="2" charset="0"/>
              </a:rPr>
              <a:t>skin, mucus membrane and white part of eyes to appear yellowish.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bilirubin is a reddish yellow substance produced </a:t>
            </a:r>
          </a:p>
          <a:p>
            <a:pPr algn="just"/>
            <a:r>
              <a:rPr lang="en-US" dirty="0">
                <a:solidFill>
                  <a:schemeClr val="accent2">
                    <a:lumMod val="10000"/>
                  </a:schemeClr>
                </a:solidFill>
                <a:latin typeface="Montserrat" panose="00000500000000000000" pitchFamily="2" charset="0"/>
              </a:rPr>
              <a:t>when red blood cells break down.</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is excreted through liver. The bilirubin level will rise up when abnormally high level of red blood cells breaking down.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Any person with liver disease develops jaundice (i.e.) when liver does metabolize bilirubin the way it’s supposed to do, jaundice is developed.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Depending on the underlying cause of jaundice, treatment will be provided.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3ECC1CBF-4979-7796-516B-0AD4A96C7416}"/>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11" name="Picture 10">
            <a:extLst>
              <a:ext uri="{FF2B5EF4-FFF2-40B4-BE49-F238E27FC236}">
                <a16:creationId xmlns:a16="http://schemas.microsoft.com/office/drawing/2014/main" id="{550A69E9-9DA3-63F1-5CC0-EA922A5D1C80}"/>
              </a:ext>
            </a:extLst>
          </p:cNvPr>
          <p:cNvPicPr>
            <a:picLocks noChangeAspect="1"/>
          </p:cNvPicPr>
          <p:nvPr/>
        </p:nvPicPr>
        <p:blipFill>
          <a:blip r:embed="rId3"/>
          <a:stretch>
            <a:fillRect/>
          </a:stretch>
        </p:blipFill>
        <p:spPr>
          <a:xfrm>
            <a:off x="558811" y="909816"/>
            <a:ext cx="2393623" cy="4133087"/>
          </a:xfrm>
          <a:prstGeom prst="rect">
            <a:avLst/>
          </a:prstGeom>
        </p:spPr>
      </p:pic>
    </p:spTree>
    <p:extLst>
      <p:ext uri="{BB962C8B-B14F-4D97-AF65-F5344CB8AC3E}">
        <p14:creationId xmlns:p14="http://schemas.microsoft.com/office/powerpoint/2010/main" val="4197650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5E2-EE1F-AFE5-9386-5B464251E327}"/>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HEPATITIS C DISEASE PREDICTION</a:t>
            </a:r>
          </a:p>
        </p:txBody>
      </p:sp>
      <p:sp>
        <p:nvSpPr>
          <p:cNvPr id="3" name="Subtitle 2">
            <a:extLst>
              <a:ext uri="{FF2B5EF4-FFF2-40B4-BE49-F238E27FC236}">
                <a16:creationId xmlns:a16="http://schemas.microsoft.com/office/drawing/2014/main" id="{52D3A58E-6B7E-7715-1FDE-9150E663637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latin typeface="Montserrat" panose="00000500000000000000" pitchFamily="2" charset="0"/>
              </a:rPr>
              <a:t>The proper prognosis of treatment response is crucial in any medical therapy to reduce the effects of the disease and of the medication as well. </a:t>
            </a:r>
          </a:p>
          <a:p>
            <a:pPr marL="285750" indent="-285750" algn="just">
              <a:buFont typeface="Arial" panose="020B0604020202020204" pitchFamily="34" charset="0"/>
              <a:buChar char="•"/>
            </a:pPr>
            <a:r>
              <a:rPr lang="en-US" dirty="0">
                <a:latin typeface="Montserrat" panose="00000500000000000000" pitchFamily="2" charset="0"/>
              </a:rPr>
              <a:t>The mortality rate due to hepatitis c virus (HCV) is high in India as well as all over the world. The virus of this disease can spread from one infected person to another healthy human being. </a:t>
            </a:r>
          </a:p>
          <a:p>
            <a:pPr marL="285750" indent="-285750" algn="just">
              <a:buFont typeface="Arial" panose="020B0604020202020204" pitchFamily="34" charset="0"/>
              <a:buChar char="•"/>
            </a:pPr>
            <a:r>
              <a:rPr lang="en-US" dirty="0">
                <a:latin typeface="Montserrat" panose="00000500000000000000" pitchFamily="2" charset="0"/>
              </a:rPr>
              <a:t>This disease has already infected almost 17 million people in all over the world and the numbers are getting increased day by day [2-6]. </a:t>
            </a:r>
          </a:p>
          <a:p>
            <a:pPr marL="285750" indent="-285750" algn="just">
              <a:buFont typeface="Arial" panose="020B0604020202020204" pitchFamily="34" charset="0"/>
              <a:buChar char="•"/>
            </a:pPr>
            <a:r>
              <a:rPr lang="en-US" dirty="0">
                <a:latin typeface="Montserrat" panose="00000500000000000000" pitchFamily="2" charset="0"/>
              </a:rPr>
              <a:t>The virus of hepatitis c needs to be treated as early as possible to control and reduce the effects of the disease.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D426BBF7-1A35-13BD-5DB6-44E615286828}"/>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7" name="Picture 6">
            <a:extLst>
              <a:ext uri="{FF2B5EF4-FFF2-40B4-BE49-F238E27FC236}">
                <a16:creationId xmlns:a16="http://schemas.microsoft.com/office/drawing/2014/main" id="{FA240B01-CA96-9412-CC0F-6D8F3210DE63}"/>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1564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191-BCCB-0719-A36B-8CB4DFF9A07B}"/>
              </a:ext>
            </a:extLst>
          </p:cNvPr>
          <p:cNvSpPr>
            <a:spLocks noGrp="1"/>
          </p:cNvSpPr>
          <p:nvPr>
            <p:ph type="title"/>
          </p:nvPr>
        </p:nvSpPr>
        <p:spPr>
          <a:xfrm>
            <a:off x="370885" y="825666"/>
            <a:ext cx="3927317" cy="848700"/>
          </a:xfrm>
        </p:spPr>
        <p:txBody>
          <a:bodyPr/>
          <a:lstStyle/>
          <a:p>
            <a:r>
              <a:rPr lang="en-IN" dirty="0"/>
              <a:t>PROJECT REQUIREMENTS</a:t>
            </a:r>
          </a:p>
        </p:txBody>
      </p:sp>
      <p:sp>
        <p:nvSpPr>
          <p:cNvPr id="3" name="Subtitle 2">
            <a:extLst>
              <a:ext uri="{FF2B5EF4-FFF2-40B4-BE49-F238E27FC236}">
                <a16:creationId xmlns:a16="http://schemas.microsoft.com/office/drawing/2014/main" id="{5B855D88-3683-29B3-E3EF-F6F4ACF0FF68}"/>
              </a:ext>
            </a:extLst>
          </p:cNvPr>
          <p:cNvSpPr>
            <a:spLocks noGrp="1"/>
          </p:cNvSpPr>
          <p:nvPr>
            <p:ph type="subTitle" idx="1"/>
          </p:nvPr>
        </p:nvSpPr>
        <p:spPr>
          <a:xfrm>
            <a:off x="54669" y="1860925"/>
            <a:ext cx="5870643" cy="2903768"/>
          </a:xfrm>
        </p:spPr>
        <p:txBody>
          <a:bodyPr/>
          <a:lstStyle/>
          <a:p>
            <a:r>
              <a:rPr lang="en-IN" sz="1600" dirty="0"/>
              <a:t>Software USED :  Python interpreter , </a:t>
            </a:r>
            <a:r>
              <a:rPr lang="en-IN" sz="1600" dirty="0" err="1"/>
              <a:t>jupyter</a:t>
            </a:r>
            <a:r>
              <a:rPr lang="en-IN" sz="1600" dirty="0"/>
              <a:t> 			  notebook, Vs code , Any browser</a:t>
            </a:r>
          </a:p>
          <a:p>
            <a:endParaRPr lang="en-IN" sz="1600" dirty="0"/>
          </a:p>
          <a:p>
            <a:r>
              <a:rPr lang="en-IN" sz="1600" dirty="0"/>
              <a:t>Front-end USED : </a:t>
            </a:r>
            <a:r>
              <a:rPr lang="en-IN" sz="1600" dirty="0" err="1"/>
              <a:t>streamlit</a:t>
            </a:r>
            <a:r>
              <a:rPr lang="en-IN" sz="1600" dirty="0"/>
              <a:t> python library</a:t>
            </a:r>
          </a:p>
          <a:p>
            <a:r>
              <a:rPr lang="en-IN" sz="1600" dirty="0"/>
              <a:t>Back-end USED : Python , NumPy ,Pandas, </a:t>
            </a:r>
          </a:p>
          <a:p>
            <a:r>
              <a:rPr lang="en-IN" sz="1600" dirty="0"/>
              <a:t>			Scikit-Learn,</a:t>
            </a:r>
          </a:p>
          <a:p>
            <a:r>
              <a:rPr lang="en-IN" sz="1600" dirty="0"/>
              <a:t>Database USED :  sqlite3</a:t>
            </a:r>
          </a:p>
          <a:p>
            <a:endParaRPr lang="en-IN" dirty="0"/>
          </a:p>
          <a:p>
            <a:endParaRPr lang="en-IN" dirty="0"/>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370885" y="1674366"/>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5436066" y="1250016"/>
            <a:ext cx="3541970" cy="3392221"/>
          </a:xfrm>
          <a:prstGeom prst="rect">
            <a:avLst/>
          </a:prstGeom>
        </p:spPr>
      </p:pic>
    </p:spTree>
    <p:extLst>
      <p:ext uri="{BB962C8B-B14F-4D97-AF65-F5344CB8AC3E}">
        <p14:creationId xmlns:p14="http://schemas.microsoft.com/office/powerpoint/2010/main" val="1352646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06A47DE-AFD7-4DD4-0FE1-D3B6C3578838}"/>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FUTURE SCOPE</a:t>
            </a:r>
          </a:p>
        </p:txBody>
      </p:sp>
      <p:pic>
        <p:nvPicPr>
          <p:cNvPr id="10" name="Picture 9">
            <a:extLst>
              <a:ext uri="{FF2B5EF4-FFF2-40B4-BE49-F238E27FC236}">
                <a16:creationId xmlns:a16="http://schemas.microsoft.com/office/drawing/2014/main" id="{96E6BECB-B538-2AB1-F645-74DC7CE0AF62}"/>
              </a:ext>
            </a:extLst>
          </p:cNvPr>
          <p:cNvPicPr>
            <a:picLocks noChangeAspect="1"/>
          </p:cNvPicPr>
          <p:nvPr/>
        </p:nvPicPr>
        <p:blipFill>
          <a:blip r:embed="rId2"/>
          <a:stretch>
            <a:fillRect/>
          </a:stretch>
        </p:blipFill>
        <p:spPr>
          <a:xfrm>
            <a:off x="3284220" y="1375762"/>
            <a:ext cx="5766973" cy="138322"/>
          </a:xfrm>
          <a:prstGeom prst="rect">
            <a:avLst/>
          </a:prstGeom>
        </p:spPr>
      </p:pic>
      <p:sp>
        <p:nvSpPr>
          <p:cNvPr id="12" name="Title 1">
            <a:extLst>
              <a:ext uri="{FF2B5EF4-FFF2-40B4-BE49-F238E27FC236}">
                <a16:creationId xmlns:a16="http://schemas.microsoft.com/office/drawing/2014/main" id="{26F0AB8D-1B0C-3B8D-4855-DEC3F8F65C57}"/>
              </a:ext>
            </a:extLst>
          </p:cNvPr>
          <p:cNvSpPr txBox="1">
            <a:spLocks/>
          </p:cNvSpPr>
          <p:nvPr/>
        </p:nvSpPr>
        <p:spPr>
          <a:xfrm>
            <a:off x="1437894" y="3152541"/>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2800" dirty="0">
              <a:solidFill>
                <a:schemeClr val="tx1"/>
              </a:solidFill>
              <a:latin typeface="Alata"/>
            </a:endParaRPr>
          </a:p>
        </p:txBody>
      </p:sp>
      <p:sp>
        <p:nvSpPr>
          <p:cNvPr id="13" name="Subtitle 2">
            <a:extLst>
              <a:ext uri="{FF2B5EF4-FFF2-40B4-BE49-F238E27FC236}">
                <a16:creationId xmlns:a16="http://schemas.microsoft.com/office/drawing/2014/main" id="{AF3C2758-6B55-E7DA-3AD9-04A95A08D36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latin typeface="Montserrat" panose="00000500000000000000" pitchFamily="2" charset="0"/>
              </a:rPr>
              <a:t> In the future we can add more diseases in the existing API. </a:t>
            </a:r>
          </a:p>
          <a:p>
            <a:pPr marL="285750" indent="-285750" algn="just">
              <a:lnSpc>
                <a:spcPct val="150000"/>
              </a:lnSpc>
              <a:buFont typeface="Arial" panose="020B0604020202020204" pitchFamily="34" charset="0"/>
              <a:buChar char="•"/>
            </a:pPr>
            <a:r>
              <a:rPr lang="en-US" dirty="0">
                <a:latin typeface="Montserrat" panose="00000500000000000000" pitchFamily="2" charset="0"/>
              </a:rPr>
              <a:t>We can try to improve the accuracy of prediction in order to decrease the mortality rate</a:t>
            </a:r>
          </a:p>
          <a:p>
            <a:pPr marL="285750" indent="-285750" algn="just">
              <a:lnSpc>
                <a:spcPct val="150000"/>
              </a:lnSpc>
              <a:buFont typeface="Arial" panose="020B0604020202020204" pitchFamily="34" charset="0"/>
              <a:buChar char="•"/>
            </a:pPr>
            <a:r>
              <a:rPr lang="en-US" dirty="0">
                <a:latin typeface="Montserrat" panose="00000500000000000000" pitchFamily="2" charset="0"/>
              </a:rPr>
              <a:t>Try to make the system user-friendly and provide a chatbot for normal queries</a:t>
            </a:r>
          </a:p>
        </p:txBody>
      </p:sp>
      <p:pic>
        <p:nvPicPr>
          <p:cNvPr id="14" name="Picture 13">
            <a:extLst>
              <a:ext uri="{FF2B5EF4-FFF2-40B4-BE49-F238E27FC236}">
                <a16:creationId xmlns:a16="http://schemas.microsoft.com/office/drawing/2014/main" id="{4F0A45D3-55CE-18B2-1050-70BE90EE7CE1}"/>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15" name="Picture 14">
            <a:extLst>
              <a:ext uri="{FF2B5EF4-FFF2-40B4-BE49-F238E27FC236}">
                <a16:creationId xmlns:a16="http://schemas.microsoft.com/office/drawing/2014/main" id="{395C729E-4132-5B96-02AD-DA6905134F47}"/>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666662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6" name="Google Shape;2346;p89"/>
          <p:cNvSpPr txBox="1">
            <a:spLocks noGrp="1"/>
          </p:cNvSpPr>
          <p:nvPr>
            <p:ph type="title" idx="4"/>
          </p:nvPr>
        </p:nvSpPr>
        <p:spPr>
          <a:xfrm>
            <a:off x="714300" y="566166"/>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OUR TEAM</a:t>
            </a:r>
            <a:endParaRPr sz="3600" dirty="0"/>
          </a:p>
        </p:txBody>
      </p:sp>
      <p:grpSp>
        <p:nvGrpSpPr>
          <p:cNvPr id="23" name="Google Shape;2365;p91">
            <a:extLst>
              <a:ext uri="{FF2B5EF4-FFF2-40B4-BE49-F238E27FC236}">
                <a16:creationId xmlns:a16="http://schemas.microsoft.com/office/drawing/2014/main" id="{C9CA2416-C842-22D3-CD5F-7BD02C21D8FD}"/>
              </a:ext>
            </a:extLst>
          </p:cNvPr>
          <p:cNvGrpSpPr/>
          <p:nvPr/>
        </p:nvGrpSpPr>
        <p:grpSpPr>
          <a:xfrm>
            <a:off x="3509637" y="1554294"/>
            <a:ext cx="2605216" cy="1198381"/>
            <a:chOff x="-4588775" y="152400"/>
            <a:chExt cx="3095787" cy="1384446"/>
          </a:xfrm>
        </p:grpSpPr>
        <p:sp>
          <p:nvSpPr>
            <p:cNvPr id="24" name="Google Shape;2366;p91">
              <a:extLst>
                <a:ext uri="{FF2B5EF4-FFF2-40B4-BE49-F238E27FC236}">
                  <a16:creationId xmlns:a16="http://schemas.microsoft.com/office/drawing/2014/main" id="{CB0BB9D9-61BB-8438-E7E9-1510B62540F5}"/>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67;p91">
              <a:extLst>
                <a:ext uri="{FF2B5EF4-FFF2-40B4-BE49-F238E27FC236}">
                  <a16:creationId xmlns:a16="http://schemas.microsoft.com/office/drawing/2014/main" id="{7891181C-05DF-31A0-6202-B03167DF7F4B}"/>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68;p91">
              <a:extLst>
                <a:ext uri="{FF2B5EF4-FFF2-40B4-BE49-F238E27FC236}">
                  <a16:creationId xmlns:a16="http://schemas.microsoft.com/office/drawing/2014/main" id="{0D83961E-751B-1B5E-F24F-BC3768E9A03D}"/>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9;p91">
              <a:extLst>
                <a:ext uri="{FF2B5EF4-FFF2-40B4-BE49-F238E27FC236}">
                  <a16:creationId xmlns:a16="http://schemas.microsoft.com/office/drawing/2014/main" id="{3F4E18FF-BC3F-9DE6-7F2C-4B4749EDA51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0;p91">
              <a:extLst>
                <a:ext uri="{FF2B5EF4-FFF2-40B4-BE49-F238E27FC236}">
                  <a16:creationId xmlns:a16="http://schemas.microsoft.com/office/drawing/2014/main" id="{93FB9876-17A0-2189-40C8-7C22F59F5F65}"/>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371;p91">
            <a:extLst>
              <a:ext uri="{FF2B5EF4-FFF2-40B4-BE49-F238E27FC236}">
                <a16:creationId xmlns:a16="http://schemas.microsoft.com/office/drawing/2014/main" id="{CCF16E3D-A856-13F2-8883-955F78C531A8}"/>
              </a:ext>
            </a:extLst>
          </p:cNvPr>
          <p:cNvGrpSpPr/>
          <p:nvPr/>
        </p:nvGrpSpPr>
        <p:grpSpPr>
          <a:xfrm>
            <a:off x="2153348" y="3378953"/>
            <a:ext cx="2605216" cy="1198381"/>
            <a:chOff x="-4588775" y="152400"/>
            <a:chExt cx="3095787" cy="1384446"/>
          </a:xfrm>
        </p:grpSpPr>
        <p:sp>
          <p:nvSpPr>
            <p:cNvPr id="30" name="Google Shape;2372;p91">
              <a:extLst>
                <a:ext uri="{FF2B5EF4-FFF2-40B4-BE49-F238E27FC236}">
                  <a16:creationId xmlns:a16="http://schemas.microsoft.com/office/drawing/2014/main" id="{D4B7525E-CE6B-67F9-5EDC-05106B9D7D1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3;p91">
              <a:extLst>
                <a:ext uri="{FF2B5EF4-FFF2-40B4-BE49-F238E27FC236}">
                  <a16:creationId xmlns:a16="http://schemas.microsoft.com/office/drawing/2014/main" id="{483AD447-497E-165D-37EA-C509A9E12DCC}"/>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4;p91">
              <a:extLst>
                <a:ext uri="{FF2B5EF4-FFF2-40B4-BE49-F238E27FC236}">
                  <a16:creationId xmlns:a16="http://schemas.microsoft.com/office/drawing/2014/main" id="{300D8630-D09A-ED6C-82EB-21BAD92A938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5;p91">
              <a:extLst>
                <a:ext uri="{FF2B5EF4-FFF2-40B4-BE49-F238E27FC236}">
                  <a16:creationId xmlns:a16="http://schemas.microsoft.com/office/drawing/2014/main" id="{C19FEFAC-9735-E63B-DA71-8E5357E1D63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76;p91">
              <a:extLst>
                <a:ext uri="{FF2B5EF4-FFF2-40B4-BE49-F238E27FC236}">
                  <a16:creationId xmlns:a16="http://schemas.microsoft.com/office/drawing/2014/main" id="{7805FF89-9158-E41A-28E9-266B8940D93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377;p91">
            <a:extLst>
              <a:ext uri="{FF2B5EF4-FFF2-40B4-BE49-F238E27FC236}">
                <a16:creationId xmlns:a16="http://schemas.microsoft.com/office/drawing/2014/main" id="{C0BBA1B0-E699-1465-894F-4B8C863681C8}"/>
              </a:ext>
            </a:extLst>
          </p:cNvPr>
          <p:cNvGrpSpPr/>
          <p:nvPr/>
        </p:nvGrpSpPr>
        <p:grpSpPr>
          <a:xfrm>
            <a:off x="459487" y="1596478"/>
            <a:ext cx="2605216" cy="1198381"/>
            <a:chOff x="-4588775" y="152400"/>
            <a:chExt cx="3095787" cy="1384446"/>
          </a:xfrm>
        </p:grpSpPr>
        <p:sp>
          <p:nvSpPr>
            <p:cNvPr id="36" name="Google Shape;2378;p91">
              <a:extLst>
                <a:ext uri="{FF2B5EF4-FFF2-40B4-BE49-F238E27FC236}">
                  <a16:creationId xmlns:a16="http://schemas.microsoft.com/office/drawing/2014/main" id="{0F5482E4-3337-12C1-DEE7-BABD65FE8E0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79;p91">
              <a:extLst>
                <a:ext uri="{FF2B5EF4-FFF2-40B4-BE49-F238E27FC236}">
                  <a16:creationId xmlns:a16="http://schemas.microsoft.com/office/drawing/2014/main" id="{E269D877-97BE-50C4-EB56-C41D85BF30D0}"/>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0;p91">
              <a:extLst>
                <a:ext uri="{FF2B5EF4-FFF2-40B4-BE49-F238E27FC236}">
                  <a16:creationId xmlns:a16="http://schemas.microsoft.com/office/drawing/2014/main" id="{1F3C6713-3DEE-4FC5-A2D4-C090D78F6DC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81;p91">
              <a:extLst>
                <a:ext uri="{FF2B5EF4-FFF2-40B4-BE49-F238E27FC236}">
                  <a16:creationId xmlns:a16="http://schemas.microsoft.com/office/drawing/2014/main" id="{C6326D3D-988F-8D97-7F35-896E96DBE9E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82;p91">
              <a:extLst>
                <a:ext uri="{FF2B5EF4-FFF2-40B4-BE49-F238E27FC236}">
                  <a16:creationId xmlns:a16="http://schemas.microsoft.com/office/drawing/2014/main" id="{0A28A6E6-D406-9480-E04D-2098D5EB5B1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85;p91">
            <a:extLst>
              <a:ext uri="{FF2B5EF4-FFF2-40B4-BE49-F238E27FC236}">
                <a16:creationId xmlns:a16="http://schemas.microsoft.com/office/drawing/2014/main" id="{AFF101AA-E632-B1E0-BEE6-7233829FA2B8}"/>
              </a:ext>
            </a:extLst>
          </p:cNvPr>
          <p:cNvSpPr txBox="1">
            <a:spLocks noGrp="1"/>
          </p:cNvSpPr>
          <p:nvPr>
            <p:ph type="subTitle" idx="1"/>
          </p:nvPr>
        </p:nvSpPr>
        <p:spPr>
          <a:xfrm>
            <a:off x="652110" y="1818407"/>
            <a:ext cx="2003043" cy="86864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b="0" i="0" dirty="0">
                <a:solidFill>
                  <a:schemeClr val="tx1"/>
                </a:solidFill>
                <a:effectLst/>
                <a:latin typeface="Source Sans Pro" panose="020B0503030403020204" pitchFamily="34" charset="0"/>
              </a:rPr>
              <a:t>T.RAMA KRISHNA</a:t>
            </a:r>
          </a:p>
          <a:p>
            <a:pPr marL="0" lvl="0" indent="0" algn="ctr" rtl="0">
              <a:spcBef>
                <a:spcPts val="0"/>
              </a:spcBef>
              <a:spcAft>
                <a:spcPts val="1200"/>
              </a:spcAft>
              <a:buNone/>
            </a:pPr>
            <a:r>
              <a:rPr lang="en-IN" dirty="0">
                <a:solidFill>
                  <a:schemeClr val="tx1"/>
                </a:solidFill>
                <a:latin typeface="Source Sans Pro" panose="020B0503030403020204" pitchFamily="34" charset="0"/>
              </a:rPr>
              <a:t>301411221025</a:t>
            </a:r>
            <a:endParaRPr dirty="0">
              <a:solidFill>
                <a:schemeClr val="tx1"/>
              </a:solidFill>
            </a:endParaRPr>
          </a:p>
        </p:txBody>
      </p:sp>
      <p:sp>
        <p:nvSpPr>
          <p:cNvPr id="47" name="Google Shape;2389;p91">
            <a:extLst>
              <a:ext uri="{FF2B5EF4-FFF2-40B4-BE49-F238E27FC236}">
                <a16:creationId xmlns:a16="http://schemas.microsoft.com/office/drawing/2014/main" id="{56B9980F-126F-3165-7A91-FB6AB8E8C33A}"/>
              </a:ext>
            </a:extLst>
          </p:cNvPr>
          <p:cNvSpPr txBox="1">
            <a:spLocks/>
          </p:cNvSpPr>
          <p:nvPr/>
        </p:nvSpPr>
        <p:spPr>
          <a:xfrm>
            <a:off x="3800602" y="1744004"/>
            <a:ext cx="1915925" cy="8277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r>
              <a:rPr lang="en-IN" b="0" i="0" dirty="0">
                <a:solidFill>
                  <a:schemeClr val="tx1"/>
                </a:solidFill>
                <a:effectLst/>
                <a:latin typeface="Source Sans Pro" panose="020B0503030403020204" pitchFamily="34" charset="0"/>
              </a:rPr>
              <a:t>SHEIKH </a:t>
            </a:r>
            <a:r>
              <a:rPr lang="en-IN" dirty="0">
                <a:solidFill>
                  <a:schemeClr val="tx1"/>
                </a:solidFill>
              </a:rPr>
              <a:t>MOHAMMAD ATAHAR</a:t>
            </a:r>
          </a:p>
          <a:p>
            <a:pPr algn="ctr">
              <a:spcAft>
                <a:spcPts val="600"/>
              </a:spcAft>
            </a:pPr>
            <a:r>
              <a:rPr lang="en-IN" dirty="0">
                <a:solidFill>
                  <a:schemeClr val="tx1"/>
                </a:solidFill>
                <a:latin typeface="Source Sans Pro" panose="020B0503030403020204" pitchFamily="34" charset="0"/>
              </a:rPr>
              <a:t> 301411221047</a:t>
            </a:r>
            <a:endParaRPr lang="en-US" dirty="0">
              <a:solidFill>
                <a:schemeClr val="tx1"/>
              </a:solidFill>
            </a:endParaRPr>
          </a:p>
        </p:txBody>
      </p:sp>
      <p:sp>
        <p:nvSpPr>
          <p:cNvPr id="50" name="Google Shape;2385;p91">
            <a:extLst>
              <a:ext uri="{FF2B5EF4-FFF2-40B4-BE49-F238E27FC236}">
                <a16:creationId xmlns:a16="http://schemas.microsoft.com/office/drawing/2014/main" id="{E7561A0C-E2A5-7042-933E-BDF0D62F8DA5}"/>
              </a:ext>
            </a:extLst>
          </p:cNvPr>
          <p:cNvSpPr txBox="1">
            <a:spLocks/>
          </p:cNvSpPr>
          <p:nvPr/>
        </p:nvSpPr>
        <p:spPr>
          <a:xfrm>
            <a:off x="2388960" y="3661902"/>
            <a:ext cx="2133991" cy="76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0" indent="0">
              <a:spcAft>
                <a:spcPts val="1200"/>
              </a:spcAft>
            </a:pPr>
            <a:r>
              <a:rPr lang="en-IN" dirty="0">
                <a:solidFill>
                  <a:schemeClr val="tx1"/>
                </a:solidFill>
                <a:latin typeface="Source Sans Pro" panose="020B0503030403020204" pitchFamily="34" charset="0"/>
                <a:ea typeface="Source Sans Pro" panose="020B0503030403020204" pitchFamily="34" charset="0"/>
              </a:rPr>
              <a:t>RAHIL UBAID KHAN</a:t>
            </a:r>
          </a:p>
          <a:p>
            <a:pPr marL="0" indent="0">
              <a:spcAft>
                <a:spcPts val="1200"/>
              </a:spcAft>
            </a:pPr>
            <a:r>
              <a:rPr lang="en-IN" dirty="0">
                <a:solidFill>
                  <a:schemeClr val="tx1"/>
                </a:solidFill>
                <a:latin typeface="Source Sans Pro" panose="020B0503030403020204" pitchFamily="34" charset="0"/>
                <a:ea typeface="Source Sans Pro" panose="020B0503030403020204" pitchFamily="34" charset="0"/>
              </a:rPr>
              <a:t>301411221038</a:t>
            </a:r>
          </a:p>
        </p:txBody>
      </p:sp>
      <p:cxnSp>
        <p:nvCxnSpPr>
          <p:cNvPr id="54" name="Straight Connector 53">
            <a:extLst>
              <a:ext uri="{FF2B5EF4-FFF2-40B4-BE49-F238E27FC236}">
                <a16:creationId xmlns:a16="http://schemas.microsoft.com/office/drawing/2014/main" id="{CED8DA5E-C6DA-3F42-5F2F-2E31A04F8DC4}"/>
              </a:ext>
            </a:extLst>
          </p:cNvPr>
          <p:cNvCxnSpPr>
            <a:cxnSpLocks/>
          </p:cNvCxnSpPr>
          <p:nvPr/>
        </p:nvCxnSpPr>
        <p:spPr>
          <a:xfrm>
            <a:off x="714300" y="1238139"/>
            <a:ext cx="5065181" cy="0"/>
          </a:xfrm>
          <a:prstGeom prst="line">
            <a:avLst/>
          </a:prstGeom>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D9EE214F-8B3D-3A9F-9A43-4FF22474E3F3}"/>
              </a:ext>
            </a:extLst>
          </p:cNvPr>
          <p:cNvPicPr>
            <a:picLocks noChangeAspect="1"/>
          </p:cNvPicPr>
          <p:nvPr/>
        </p:nvPicPr>
        <p:blipFill>
          <a:blip r:embed="rId3"/>
          <a:stretch>
            <a:fillRect/>
          </a:stretch>
        </p:blipFill>
        <p:spPr>
          <a:xfrm>
            <a:off x="6169899" y="1256335"/>
            <a:ext cx="2915378" cy="3325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6"/>
                                        </p:tgtEl>
                                        <p:attrNameLst>
                                          <p:attrName>style.visibility</p:attrName>
                                        </p:attrNameLst>
                                      </p:cBhvr>
                                      <p:to>
                                        <p:strVal val="visible"/>
                                      </p:to>
                                    </p:set>
                                    <p:anim calcmode="lin" valueType="num">
                                      <p:cBhvr additive="base">
                                        <p:cTn id="7" dur="500" fill="hold"/>
                                        <p:tgtEl>
                                          <p:spTgt spid="2346"/>
                                        </p:tgtEl>
                                        <p:attrNameLst>
                                          <p:attrName>ppt_x</p:attrName>
                                        </p:attrNameLst>
                                      </p:cBhvr>
                                      <p:tavLst>
                                        <p:tav tm="0">
                                          <p:val>
                                            <p:strVal val="#ppt_x"/>
                                          </p:val>
                                        </p:tav>
                                        <p:tav tm="100000">
                                          <p:val>
                                            <p:strVal val="#ppt_x"/>
                                          </p:val>
                                        </p:tav>
                                      </p:tavLst>
                                    </p:anim>
                                    <p:anim calcmode="lin" valueType="num">
                                      <p:cBhvr additive="base">
                                        <p:cTn id="8" dur="500" fill="hold"/>
                                        <p:tgtEl>
                                          <p:spTgt spid="23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 calcmode="lin" valueType="num">
                                      <p:cBhvr additive="base">
                                        <p:cTn id="23"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
                                            <p:txEl>
                                              <p:pRg st="1" end="1"/>
                                            </p:txEl>
                                          </p:spTgt>
                                        </p:tgtEl>
                                        <p:attrNameLst>
                                          <p:attrName>style.visibility</p:attrName>
                                        </p:attrNameLst>
                                      </p:cBhvr>
                                      <p:to>
                                        <p:strVal val="visible"/>
                                      </p:to>
                                    </p:set>
                                    <p:anim calcmode="lin" valueType="num">
                                      <p:cBhvr additive="base">
                                        <p:cTn id="29" dur="500" fill="hold"/>
                                        <p:tgtEl>
                                          <p:spTgt spid="4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ppt_x"/>
                                          </p:val>
                                        </p:tav>
                                        <p:tav tm="100000">
                                          <p:val>
                                            <p:strVal val="#ppt_x"/>
                                          </p:val>
                                        </p:tav>
                                      </p:tavLst>
                                    </p:anim>
                                    <p:anim calcmode="lin" valueType="num">
                                      <p:cBhvr additive="base">
                                        <p:cTn id="46" dur="500" fill="hold"/>
                                        <p:tgtEl>
                                          <p:spTgt spid="2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6" grpId="0"/>
      <p:bldP spid="43" grpId="0" build="p"/>
      <p:bldP spid="47"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A8325B48-5B12-3BF7-E39A-E6BA0BFB39CA}"/>
              </a:ext>
            </a:extLst>
          </p:cNvPr>
          <p:cNvPicPr>
            <a:picLocks noChangeAspect="1"/>
          </p:cNvPicPr>
          <p:nvPr/>
        </p:nvPicPr>
        <p:blipFill>
          <a:blip r:embed="rId2"/>
          <a:srcRect l="59280"/>
          <a:stretch/>
        </p:blipFill>
        <p:spPr>
          <a:xfrm>
            <a:off x="5129560" y="932766"/>
            <a:ext cx="3011284" cy="3865199"/>
          </a:xfrm>
          <a:prstGeom prst="rect">
            <a:avLst/>
          </a:prstGeom>
        </p:spPr>
      </p:pic>
      <p:pic>
        <p:nvPicPr>
          <p:cNvPr id="2" name="Picture 1">
            <a:extLst>
              <a:ext uri="{FF2B5EF4-FFF2-40B4-BE49-F238E27FC236}">
                <a16:creationId xmlns:a16="http://schemas.microsoft.com/office/drawing/2014/main" id="{E84B45FD-FF65-2612-CED9-6720A366FE00}"/>
              </a:ext>
            </a:extLst>
          </p:cNvPr>
          <p:cNvPicPr>
            <a:picLocks noChangeAspect="1"/>
          </p:cNvPicPr>
          <p:nvPr/>
        </p:nvPicPr>
        <p:blipFill>
          <a:blip r:embed="rId2"/>
          <a:srcRect r="48360" b="70471"/>
          <a:stretch/>
        </p:blipFill>
        <p:spPr>
          <a:xfrm>
            <a:off x="701152" y="932766"/>
            <a:ext cx="3818810" cy="1141362"/>
          </a:xfrm>
          <a:prstGeom prst="rect">
            <a:avLst/>
          </a:prstGeom>
        </p:spPr>
      </p:pic>
      <p:pic>
        <p:nvPicPr>
          <p:cNvPr id="3" name="Picture 2">
            <a:extLst>
              <a:ext uri="{FF2B5EF4-FFF2-40B4-BE49-F238E27FC236}">
                <a16:creationId xmlns:a16="http://schemas.microsoft.com/office/drawing/2014/main" id="{CB3252F5-7027-926D-EC5E-7D9975BCC1C3}"/>
              </a:ext>
            </a:extLst>
          </p:cNvPr>
          <p:cNvPicPr>
            <a:picLocks noChangeAspect="1"/>
          </p:cNvPicPr>
          <p:nvPr/>
        </p:nvPicPr>
        <p:blipFill>
          <a:blip r:embed="rId2"/>
          <a:srcRect t="58187" r="48360"/>
          <a:stretch/>
        </p:blipFill>
        <p:spPr>
          <a:xfrm>
            <a:off x="701151" y="3320469"/>
            <a:ext cx="3818811" cy="1616149"/>
          </a:xfrm>
          <a:prstGeom prst="rect">
            <a:avLst/>
          </a:prstGeom>
        </p:spPr>
      </p:pic>
      <p:sp>
        <p:nvSpPr>
          <p:cNvPr id="4" name="TextBox 3">
            <a:extLst>
              <a:ext uri="{FF2B5EF4-FFF2-40B4-BE49-F238E27FC236}">
                <a16:creationId xmlns:a16="http://schemas.microsoft.com/office/drawing/2014/main" id="{26CFCE65-5273-01B0-E5DC-9BA0952C3553}"/>
              </a:ext>
            </a:extLst>
          </p:cNvPr>
          <p:cNvSpPr txBox="1"/>
          <p:nvPr/>
        </p:nvSpPr>
        <p:spPr>
          <a:xfrm>
            <a:off x="1211766" y="2150918"/>
            <a:ext cx="3308196" cy="1169551"/>
          </a:xfrm>
          <a:prstGeom prst="rect">
            <a:avLst/>
          </a:prstGeom>
          <a:noFill/>
        </p:spPr>
        <p:txBody>
          <a:bodyPr wrap="square" rtlCol="0">
            <a:spAutoFit/>
          </a:bodyPr>
          <a:lstStyle/>
          <a:p>
            <a:r>
              <a:rPr lang="en-US" dirty="0">
                <a:solidFill>
                  <a:schemeClr val="bg2"/>
                </a:solidFill>
                <a:latin typeface="Arial Nova" panose="020F0502020204030204" pitchFamily="34" charset="0"/>
              </a:rPr>
              <a:t>Do you have any question?</a:t>
            </a:r>
          </a:p>
          <a:p>
            <a:endParaRPr lang="en-US" dirty="0">
              <a:solidFill>
                <a:schemeClr val="bg2"/>
              </a:solidFill>
              <a:latin typeface="Arial Nova" panose="020F0502020204030204" pitchFamily="34" charset="0"/>
            </a:endParaRPr>
          </a:p>
          <a:p>
            <a:r>
              <a:rPr lang="en-US" dirty="0">
                <a:solidFill>
                  <a:schemeClr val="bg2"/>
                </a:solidFill>
                <a:latin typeface="Arial Nova" panose="020F0502020204030204" pitchFamily="34" charset="0"/>
              </a:rPr>
              <a:t>tramakrishna3012@gmail.com</a:t>
            </a:r>
          </a:p>
          <a:p>
            <a:r>
              <a:rPr lang="en-US" dirty="0">
                <a:solidFill>
                  <a:schemeClr val="bg2"/>
                </a:solidFill>
                <a:latin typeface="Arial Nova" panose="020F0502020204030204" pitchFamily="34" charset="0"/>
              </a:rPr>
              <a:t>+91 6266246151</a:t>
            </a:r>
          </a:p>
          <a:p>
            <a:r>
              <a:rPr lang="en-US" dirty="0">
                <a:solidFill>
                  <a:schemeClr val="bg2"/>
                </a:solidFill>
                <a:latin typeface="Arial Nova" panose="020F0502020204030204" pitchFamily="34" charset="0"/>
              </a:rPr>
              <a:t>yourcompay.com</a:t>
            </a:r>
          </a:p>
        </p:txBody>
      </p:sp>
    </p:spTree>
    <p:extLst>
      <p:ext uri="{BB962C8B-B14F-4D97-AF65-F5344CB8AC3E}">
        <p14:creationId xmlns:p14="http://schemas.microsoft.com/office/powerpoint/2010/main" val="9446671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03"/>
                                        </p:tgtEl>
                                        <p:attrNameLst>
                                          <p:attrName>fillcolor</p:attrName>
                                        </p:attrNameLst>
                                      </p:cBhvr>
                                      <p:to>
                                        <a:srgbClr val="FFDFC6"/>
                                      </p:to>
                                    </p:animClr>
                                    <p:set>
                                      <p:cBhvr>
                                        <p:cTn id="7" dur="2000" fill="hold"/>
                                        <p:tgtEl>
                                          <p:spTgt spid="103"/>
                                        </p:tgtEl>
                                        <p:attrNameLst>
                                          <p:attrName>fill.type</p:attrName>
                                        </p:attrNameLst>
                                      </p:cBhvr>
                                      <p:to>
                                        <p:strVal val="solid"/>
                                      </p:to>
                                    </p:set>
                                    <p:set>
                                      <p:cBhvr>
                                        <p:cTn id="8" dur="2000" fill="hold"/>
                                        <p:tgtEl>
                                          <p:spTgt spid="10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2"/>
                                        </p:tgtEl>
                                        <p:attrNameLst>
                                          <p:attrName>fillcolor</p:attrName>
                                        </p:attrNameLst>
                                      </p:cBhvr>
                                      <p:to>
                                        <a:srgbClr val="FFDFC6"/>
                                      </p:to>
                                    </p:animClr>
                                    <p:set>
                                      <p:cBhvr>
                                        <p:cTn id="13" dur="2000" fill="hold"/>
                                        <p:tgtEl>
                                          <p:spTgt spid="2"/>
                                        </p:tgtEl>
                                        <p:attrNameLst>
                                          <p:attrName>fill.type</p:attrName>
                                        </p:attrNameLst>
                                      </p:cBhvr>
                                      <p:to>
                                        <p:strVal val="solid"/>
                                      </p:to>
                                    </p:set>
                                    <p:set>
                                      <p:cBhvr>
                                        <p:cTn id="14" dur="2000" fill="hold"/>
                                        <p:tgtEl>
                                          <p:spTgt spid="2"/>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
                                        </p:tgtEl>
                                        <p:attrNameLst>
                                          <p:attrName>fillcolor</p:attrName>
                                        </p:attrNameLst>
                                      </p:cBhvr>
                                      <p:to>
                                        <a:srgbClr val="FFDFC6"/>
                                      </p:to>
                                    </p:animClr>
                                    <p:set>
                                      <p:cBhvr>
                                        <p:cTn id="19" dur="2000" fill="hold"/>
                                        <p:tgtEl>
                                          <p:spTgt spid="3"/>
                                        </p:tgtEl>
                                        <p:attrNameLst>
                                          <p:attrName>fill.type</p:attrName>
                                        </p:attrNameLst>
                                      </p:cBhvr>
                                      <p:to>
                                        <p:strVal val="solid"/>
                                      </p:to>
                                    </p:set>
                                    <p:set>
                                      <p:cBhvr>
                                        <p:cTn id="20"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C144-941B-BBD0-9F7F-040841DD5B8D}"/>
              </a:ext>
            </a:extLst>
          </p:cNvPr>
          <p:cNvSpPr>
            <a:spLocks noGrp="1"/>
          </p:cNvSpPr>
          <p:nvPr>
            <p:ph type="title"/>
          </p:nvPr>
        </p:nvSpPr>
        <p:spPr>
          <a:xfrm>
            <a:off x="4689446" y="398948"/>
            <a:ext cx="4239900" cy="848700"/>
          </a:xfrm>
        </p:spPr>
        <p:txBody>
          <a:bodyPr/>
          <a:lstStyle/>
          <a:p>
            <a:r>
              <a:rPr lang="en-IN" dirty="0"/>
              <a:t>ABSTRACT</a:t>
            </a:r>
          </a:p>
        </p:txBody>
      </p:sp>
      <p:sp>
        <p:nvSpPr>
          <p:cNvPr id="3" name="Subtitle 2">
            <a:extLst>
              <a:ext uri="{FF2B5EF4-FFF2-40B4-BE49-F238E27FC236}">
                <a16:creationId xmlns:a16="http://schemas.microsoft.com/office/drawing/2014/main" id="{2A8FBDC8-A142-B78A-4777-1E960AF6C623}"/>
              </a:ext>
            </a:extLst>
          </p:cNvPr>
          <p:cNvSpPr>
            <a:spLocks noGrp="1"/>
          </p:cNvSpPr>
          <p:nvPr>
            <p:ph type="subTitle" idx="1"/>
          </p:nvPr>
        </p:nvSpPr>
        <p:spPr>
          <a:xfrm>
            <a:off x="3087149" y="1247648"/>
            <a:ext cx="5838067" cy="3516371"/>
          </a:xfrm>
        </p:spPr>
        <p:txBody>
          <a:bodyPr/>
          <a:lstStyle/>
          <a:p>
            <a:pPr algn="just">
              <a:buFont typeface="Arial" panose="020B0604020202020204" pitchFamily="34" charset="0"/>
              <a:buChar char="•"/>
            </a:pPr>
            <a:r>
              <a:rPr lang="en-US" dirty="0"/>
              <a:t>This project can help a lot of people as one can monitor the persons’ condition and take the necessary precautions thus increasing the life expectancy.</a:t>
            </a:r>
            <a:endParaRPr lang="en-IN" dirty="0"/>
          </a:p>
          <a:p>
            <a:pPr algn="just">
              <a:buFont typeface="Arial" panose="020B0604020202020204" pitchFamily="34" charset="0"/>
              <a:buChar char="•"/>
            </a:pPr>
            <a:endParaRPr lang="en-US" dirty="0"/>
          </a:p>
          <a:p>
            <a:pPr algn="just">
              <a:buFont typeface="Arial" panose="020B0604020202020204" pitchFamily="34" charset="0"/>
              <a:buChar char="•"/>
            </a:pPr>
            <a:r>
              <a:rPr lang="en-US" dirty="0"/>
              <a:t>To implement multiple disease analysis used machine learning algorithms, </a:t>
            </a:r>
            <a:r>
              <a:rPr lang="en-US" dirty="0" err="1"/>
              <a:t>Streamlit</a:t>
            </a:r>
            <a:r>
              <a:rPr lang="en-US" dirty="0"/>
              <a:t> and python pickling is utilized to save the model behavior.</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We have considered six diseases for now that are jaundice disease, hepatitis, Heart, Liver, Parkinson’s disease and Diabetes and in the future, many more diseases can be added. </a:t>
            </a:r>
            <a:endParaRPr lang="en-IN" sz="1600" dirty="0"/>
          </a:p>
        </p:txBody>
      </p:sp>
      <p:pic>
        <p:nvPicPr>
          <p:cNvPr id="61" name="Picture 60">
            <a:extLst>
              <a:ext uri="{FF2B5EF4-FFF2-40B4-BE49-F238E27FC236}">
                <a16:creationId xmlns:a16="http://schemas.microsoft.com/office/drawing/2014/main" id="{C4C5ABC1-0D7A-6D53-9726-B31933BB6DFA}"/>
              </a:ext>
            </a:extLst>
          </p:cNvPr>
          <p:cNvPicPr>
            <a:picLocks noChangeAspect="1"/>
          </p:cNvPicPr>
          <p:nvPr/>
        </p:nvPicPr>
        <p:blipFill>
          <a:blip r:embed="rId2"/>
          <a:stretch>
            <a:fillRect/>
          </a:stretch>
        </p:blipFill>
        <p:spPr>
          <a:xfrm>
            <a:off x="4638863" y="1087212"/>
            <a:ext cx="4290483" cy="102908"/>
          </a:xfrm>
          <a:prstGeom prst="rect">
            <a:avLst/>
          </a:prstGeom>
        </p:spPr>
      </p:pic>
      <p:pic>
        <p:nvPicPr>
          <p:cNvPr id="62" name="Picture 61">
            <a:extLst>
              <a:ext uri="{FF2B5EF4-FFF2-40B4-BE49-F238E27FC236}">
                <a16:creationId xmlns:a16="http://schemas.microsoft.com/office/drawing/2014/main" id="{32327E7F-DC57-8C5D-12AC-030484CB0D4B}"/>
              </a:ext>
            </a:extLst>
          </p:cNvPr>
          <p:cNvPicPr>
            <a:picLocks noChangeAspect="1"/>
          </p:cNvPicPr>
          <p:nvPr/>
        </p:nvPicPr>
        <p:blipFill>
          <a:blip r:embed="rId3"/>
          <a:stretch>
            <a:fillRect/>
          </a:stretch>
        </p:blipFill>
        <p:spPr>
          <a:xfrm>
            <a:off x="76172" y="966005"/>
            <a:ext cx="3153589" cy="3818069"/>
          </a:xfrm>
          <a:prstGeom prst="rect">
            <a:avLst/>
          </a:prstGeom>
        </p:spPr>
      </p:pic>
    </p:spTree>
    <p:extLst>
      <p:ext uri="{BB962C8B-B14F-4D97-AF65-F5344CB8AC3E}">
        <p14:creationId xmlns:p14="http://schemas.microsoft.com/office/powerpoint/2010/main" val="2288702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1"/>
          <p:cNvGrpSpPr/>
          <p:nvPr/>
        </p:nvGrpSpPr>
        <p:grpSpPr>
          <a:xfrm>
            <a:off x="1247775" y="895350"/>
            <a:ext cx="3105300" cy="3362400"/>
            <a:chOff x="1247775" y="1009650"/>
            <a:chExt cx="3105300" cy="3362400"/>
          </a:xfrm>
        </p:grpSpPr>
        <p:sp>
          <p:nvSpPr>
            <p:cNvPr id="880" name="Google Shape;880;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1"/>
          <p:cNvGrpSpPr/>
          <p:nvPr/>
        </p:nvGrpSpPr>
        <p:grpSpPr>
          <a:xfrm>
            <a:off x="4789075" y="895350"/>
            <a:ext cx="3105300" cy="3362400"/>
            <a:chOff x="1247775" y="1009650"/>
            <a:chExt cx="3105300" cy="3362400"/>
          </a:xfrm>
        </p:grpSpPr>
        <p:sp>
          <p:nvSpPr>
            <p:cNvPr id="886" name="Google Shape;886;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51"/>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94" name="Google Shape;894;p51"/>
          <p:cNvGrpSpPr/>
          <p:nvPr/>
        </p:nvGrpSpPr>
        <p:grpSpPr>
          <a:xfrm>
            <a:off x="2590729" y="1646663"/>
            <a:ext cx="423079" cy="424159"/>
            <a:chOff x="-1591550" y="3597475"/>
            <a:chExt cx="293825" cy="294575"/>
          </a:xfrm>
        </p:grpSpPr>
        <p:sp>
          <p:nvSpPr>
            <p:cNvPr id="895" name="Google Shape;895;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1"/>
          <p:cNvGrpSpPr/>
          <p:nvPr/>
        </p:nvGrpSpPr>
        <p:grpSpPr>
          <a:xfrm>
            <a:off x="6171279" y="1769285"/>
            <a:ext cx="340890" cy="178912"/>
            <a:chOff x="2084325" y="363300"/>
            <a:chExt cx="484150" cy="254100"/>
          </a:xfrm>
        </p:grpSpPr>
        <p:sp>
          <p:nvSpPr>
            <p:cNvPr id="899" name="Google Shape;899;p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 name="Google Shape;901;p51"/>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extend the role of the technology in the medical field</a:t>
            </a:r>
            <a:endParaRPr lang="en-IN" dirty="0"/>
          </a:p>
        </p:txBody>
      </p:sp>
      <p:sp>
        <p:nvSpPr>
          <p:cNvPr id="902" name="Google Shape;902;p51"/>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help out the poor and helpless people with the normal medical checkup</a:t>
            </a:r>
          </a:p>
        </p:txBody>
      </p:sp>
      <p:sp>
        <p:nvSpPr>
          <p:cNvPr id="903" name="Google Shape;903;p51"/>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500" fill="hold"/>
                                        <p:tgtEl>
                                          <p:spTgt spid="879"/>
                                        </p:tgtEl>
                                        <p:attrNameLst>
                                          <p:attrName>ppt_x</p:attrName>
                                        </p:attrNameLst>
                                      </p:cBhvr>
                                      <p:tavLst>
                                        <p:tav tm="0">
                                          <p:val>
                                            <p:strVal val="#ppt_x"/>
                                          </p:val>
                                        </p:tav>
                                        <p:tav tm="100000">
                                          <p:val>
                                            <p:strVal val="#ppt_x"/>
                                          </p:val>
                                        </p:tav>
                                      </p:tavLst>
                                    </p:anim>
                                    <p:anim calcmode="lin" valueType="num">
                                      <p:cBhvr additive="base">
                                        <p:cTn id="8" dur="500" fill="hold"/>
                                        <p:tgtEl>
                                          <p:spTgt spid="8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1"/>
                                        </p:tgtEl>
                                        <p:attrNameLst>
                                          <p:attrName>style.visibility</p:attrName>
                                        </p:attrNameLst>
                                      </p:cBhvr>
                                      <p:to>
                                        <p:strVal val="visible"/>
                                      </p:to>
                                    </p:set>
                                    <p:anim calcmode="lin" valueType="num">
                                      <p:cBhvr additive="base">
                                        <p:cTn id="11" dur="500" fill="hold"/>
                                        <p:tgtEl>
                                          <p:spTgt spid="891"/>
                                        </p:tgtEl>
                                        <p:attrNameLst>
                                          <p:attrName>ppt_x</p:attrName>
                                        </p:attrNameLst>
                                      </p:cBhvr>
                                      <p:tavLst>
                                        <p:tav tm="0">
                                          <p:val>
                                            <p:strVal val="#ppt_x"/>
                                          </p:val>
                                        </p:tav>
                                        <p:tav tm="100000">
                                          <p:val>
                                            <p:strVal val="#ppt_x"/>
                                          </p:val>
                                        </p:tav>
                                      </p:tavLst>
                                    </p:anim>
                                    <p:anim calcmode="lin" valueType="num">
                                      <p:cBhvr additive="base">
                                        <p:cTn id="12" dur="500" fill="hold"/>
                                        <p:tgtEl>
                                          <p:spTgt spid="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4"/>
                                        </p:tgtEl>
                                        <p:attrNameLst>
                                          <p:attrName>style.visibility</p:attrName>
                                        </p:attrNameLst>
                                      </p:cBhvr>
                                      <p:to>
                                        <p:strVal val="visible"/>
                                      </p:to>
                                    </p:set>
                                    <p:anim calcmode="lin" valueType="num">
                                      <p:cBhvr additive="base">
                                        <p:cTn id="15" dur="500" fill="hold"/>
                                        <p:tgtEl>
                                          <p:spTgt spid="894"/>
                                        </p:tgtEl>
                                        <p:attrNameLst>
                                          <p:attrName>ppt_x</p:attrName>
                                        </p:attrNameLst>
                                      </p:cBhvr>
                                      <p:tavLst>
                                        <p:tav tm="0">
                                          <p:val>
                                            <p:strVal val="#ppt_x"/>
                                          </p:val>
                                        </p:tav>
                                        <p:tav tm="100000">
                                          <p:val>
                                            <p:strVal val="#ppt_x"/>
                                          </p:val>
                                        </p:tav>
                                      </p:tavLst>
                                    </p:anim>
                                    <p:anim calcmode="lin" valueType="num">
                                      <p:cBhvr additive="base">
                                        <p:cTn id="16" dur="500" fill="hold"/>
                                        <p:tgtEl>
                                          <p:spTgt spid="8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
                                            <p:txEl>
                                              <p:pRg st="0" end="0"/>
                                            </p:txEl>
                                          </p:spTgt>
                                        </p:tgtEl>
                                        <p:attrNameLst>
                                          <p:attrName>style.visibility</p:attrName>
                                        </p:attrNameLst>
                                      </p:cBhvr>
                                      <p:to>
                                        <p:strVal val="visible"/>
                                      </p:to>
                                    </p:set>
                                    <p:anim calcmode="lin" valueType="num">
                                      <p:cBhvr additive="base">
                                        <p:cTn id="19"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3"/>
                                        </p:tgtEl>
                                        <p:attrNameLst>
                                          <p:attrName>style.visibility</p:attrName>
                                        </p:attrNameLst>
                                      </p:cBhvr>
                                      <p:to>
                                        <p:strVal val="visible"/>
                                      </p:to>
                                    </p:set>
                                    <p:anim calcmode="lin" valueType="num">
                                      <p:cBhvr additive="base">
                                        <p:cTn id="23" dur="500" fill="hold"/>
                                        <p:tgtEl>
                                          <p:spTgt spid="903"/>
                                        </p:tgtEl>
                                        <p:attrNameLst>
                                          <p:attrName>ppt_x</p:attrName>
                                        </p:attrNameLst>
                                      </p:cBhvr>
                                      <p:tavLst>
                                        <p:tav tm="0">
                                          <p:val>
                                            <p:strVal val="#ppt_x"/>
                                          </p:val>
                                        </p:tav>
                                        <p:tav tm="100000">
                                          <p:val>
                                            <p:strVal val="#ppt_x"/>
                                          </p:val>
                                        </p:tav>
                                      </p:tavLst>
                                    </p:anim>
                                    <p:anim calcmode="lin" valueType="num">
                                      <p:cBhvr additive="base">
                                        <p:cTn id="24"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5"/>
                                        </p:tgtEl>
                                        <p:attrNameLst>
                                          <p:attrName>style.visibility</p:attrName>
                                        </p:attrNameLst>
                                      </p:cBhvr>
                                      <p:to>
                                        <p:strVal val="visible"/>
                                      </p:to>
                                    </p:set>
                                    <p:anim calcmode="lin" valueType="num">
                                      <p:cBhvr additive="base">
                                        <p:cTn id="29" dur="500" fill="hold"/>
                                        <p:tgtEl>
                                          <p:spTgt spid="885"/>
                                        </p:tgtEl>
                                        <p:attrNameLst>
                                          <p:attrName>ppt_x</p:attrName>
                                        </p:attrNameLst>
                                      </p:cBhvr>
                                      <p:tavLst>
                                        <p:tav tm="0">
                                          <p:val>
                                            <p:strVal val="#ppt_x"/>
                                          </p:val>
                                        </p:tav>
                                        <p:tav tm="100000">
                                          <p:val>
                                            <p:strVal val="#ppt_x"/>
                                          </p:val>
                                        </p:tav>
                                      </p:tavLst>
                                    </p:anim>
                                    <p:anim calcmode="lin" valueType="num">
                                      <p:cBhvr additive="base">
                                        <p:cTn id="30" dur="500" fill="hold"/>
                                        <p:tgtEl>
                                          <p:spTgt spid="8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2"/>
                                        </p:tgtEl>
                                        <p:attrNameLst>
                                          <p:attrName>style.visibility</p:attrName>
                                        </p:attrNameLst>
                                      </p:cBhvr>
                                      <p:to>
                                        <p:strVal val="visible"/>
                                      </p:to>
                                    </p:set>
                                    <p:anim calcmode="lin" valueType="num">
                                      <p:cBhvr additive="base">
                                        <p:cTn id="33" dur="500" fill="hold"/>
                                        <p:tgtEl>
                                          <p:spTgt spid="892"/>
                                        </p:tgtEl>
                                        <p:attrNameLst>
                                          <p:attrName>ppt_x</p:attrName>
                                        </p:attrNameLst>
                                      </p:cBhvr>
                                      <p:tavLst>
                                        <p:tav tm="0">
                                          <p:val>
                                            <p:strVal val="#ppt_x"/>
                                          </p:val>
                                        </p:tav>
                                        <p:tav tm="100000">
                                          <p:val>
                                            <p:strVal val="#ppt_x"/>
                                          </p:val>
                                        </p:tav>
                                      </p:tavLst>
                                    </p:anim>
                                    <p:anim calcmode="lin" valueType="num">
                                      <p:cBhvr additive="base">
                                        <p:cTn id="34" dur="500" fill="hold"/>
                                        <p:tgtEl>
                                          <p:spTgt spid="8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3"/>
                                        </p:tgtEl>
                                        <p:attrNameLst>
                                          <p:attrName>style.visibility</p:attrName>
                                        </p:attrNameLst>
                                      </p:cBhvr>
                                      <p:to>
                                        <p:strVal val="visible"/>
                                      </p:to>
                                    </p:set>
                                    <p:anim calcmode="lin" valueType="num">
                                      <p:cBhvr additive="base">
                                        <p:cTn id="37" dur="500" fill="hold"/>
                                        <p:tgtEl>
                                          <p:spTgt spid="893"/>
                                        </p:tgtEl>
                                        <p:attrNameLst>
                                          <p:attrName>ppt_x</p:attrName>
                                        </p:attrNameLst>
                                      </p:cBhvr>
                                      <p:tavLst>
                                        <p:tav tm="0">
                                          <p:val>
                                            <p:strVal val="#ppt_x"/>
                                          </p:val>
                                        </p:tav>
                                        <p:tav tm="100000">
                                          <p:val>
                                            <p:strVal val="#ppt_x"/>
                                          </p:val>
                                        </p:tav>
                                      </p:tavLst>
                                    </p:anim>
                                    <p:anim calcmode="lin" valueType="num">
                                      <p:cBhvr additive="base">
                                        <p:cTn id="38" dur="500" fill="hold"/>
                                        <p:tgtEl>
                                          <p:spTgt spid="8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98"/>
                                        </p:tgtEl>
                                        <p:attrNameLst>
                                          <p:attrName>style.visibility</p:attrName>
                                        </p:attrNameLst>
                                      </p:cBhvr>
                                      <p:to>
                                        <p:strVal val="visible"/>
                                      </p:to>
                                    </p:set>
                                    <p:anim calcmode="lin" valueType="num">
                                      <p:cBhvr additive="base">
                                        <p:cTn id="41" dur="500" fill="hold"/>
                                        <p:tgtEl>
                                          <p:spTgt spid="898"/>
                                        </p:tgtEl>
                                        <p:attrNameLst>
                                          <p:attrName>ppt_x</p:attrName>
                                        </p:attrNameLst>
                                      </p:cBhvr>
                                      <p:tavLst>
                                        <p:tav tm="0">
                                          <p:val>
                                            <p:strVal val="#ppt_x"/>
                                          </p:val>
                                        </p:tav>
                                        <p:tav tm="100000">
                                          <p:val>
                                            <p:strVal val="#ppt_x"/>
                                          </p:val>
                                        </p:tav>
                                      </p:tavLst>
                                    </p:anim>
                                    <p:anim calcmode="lin" valueType="num">
                                      <p:cBhvr additive="base">
                                        <p:cTn id="42" dur="500" fill="hold"/>
                                        <p:tgtEl>
                                          <p:spTgt spid="8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01">
                                            <p:txEl>
                                              <p:pRg st="0" end="0"/>
                                            </p:txEl>
                                          </p:spTgt>
                                        </p:tgtEl>
                                        <p:attrNameLst>
                                          <p:attrName>style.visibility</p:attrName>
                                        </p:attrNameLst>
                                      </p:cBhvr>
                                      <p:to>
                                        <p:strVal val="visible"/>
                                      </p:to>
                                    </p:set>
                                    <p:anim calcmode="lin" valueType="num">
                                      <p:cBhvr additive="base">
                                        <p:cTn id="45" dur="500" fill="hold"/>
                                        <p:tgtEl>
                                          <p:spTgt spid="90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p:bldP spid="892" grpId="0" animBg="1"/>
      <p:bldP spid="893" grpId="0"/>
      <p:bldP spid="901" grpId="0" build="p"/>
      <p:bldP spid="902" grpId="0" build="p"/>
      <p:bldP spid="9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414305" y="896567"/>
            <a:ext cx="4240600" cy="6862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48" name="Google Shape;448;p40"/>
          <p:cNvSpPr txBox="1">
            <a:spLocks noGrp="1"/>
          </p:cNvSpPr>
          <p:nvPr>
            <p:ph type="subTitle" idx="1"/>
          </p:nvPr>
        </p:nvSpPr>
        <p:spPr>
          <a:xfrm>
            <a:off x="2858942" y="1520940"/>
            <a:ext cx="5961789" cy="3221747"/>
          </a:xfrm>
          <a:prstGeom prst="rect">
            <a:avLst/>
          </a:prstGeom>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US" sz="1500" dirty="0"/>
              <a:t>Machine Learning is the domain that uses past data for predicting. Machine Learning is the understanding of computer system under which the Machine Learning model learn from data and experience. </a:t>
            </a:r>
          </a:p>
          <a:p>
            <a:pPr marL="171450" lvl="0" indent="-171450" algn="just">
              <a:buFont typeface="Arial" panose="020B0604020202020204" pitchFamily="34" charset="0"/>
              <a:buChar char="•"/>
            </a:pPr>
            <a:r>
              <a:rPr lang="en-US" sz="1500" dirty="0"/>
              <a:t>Now day’s heart diseases are growing rapidly by busy and stress full life. All type of age groups is under diseases so need of early detection of disease by using symptoms or reports</a:t>
            </a:r>
          </a:p>
          <a:p>
            <a:pPr marL="171450" lvl="0" indent="-171450" algn="just">
              <a:buFont typeface="Arial" panose="020B0604020202020204" pitchFamily="34" charset="0"/>
              <a:buChar char="•"/>
            </a:pPr>
            <a:r>
              <a:rPr lang="en-US" sz="1500" dirty="0"/>
              <a:t>We are applying complete machine learning concepts to keep the track of patient’s health. ML model allows us to build models to get quickly cleaned and processed data and deliver results faster</a:t>
            </a:r>
            <a:r>
              <a:rPr lang="en-US" sz="1600" dirty="0"/>
              <a:t>.</a:t>
            </a:r>
            <a:endParaRPr sz="1600" dirty="0"/>
          </a:p>
        </p:txBody>
      </p:sp>
      <p:pic>
        <p:nvPicPr>
          <p:cNvPr id="3" name="Picture 2">
            <a:extLst>
              <a:ext uri="{FF2B5EF4-FFF2-40B4-BE49-F238E27FC236}">
                <a16:creationId xmlns:a16="http://schemas.microsoft.com/office/drawing/2014/main" id="{0504B20D-4F3E-6DBF-57D2-8E0DF1D351F3}"/>
              </a:ext>
            </a:extLst>
          </p:cNvPr>
          <p:cNvPicPr>
            <a:picLocks noChangeAspect="1"/>
          </p:cNvPicPr>
          <p:nvPr/>
        </p:nvPicPr>
        <p:blipFill>
          <a:blip r:embed="rId3"/>
          <a:stretch>
            <a:fillRect/>
          </a:stretch>
        </p:blipFill>
        <p:spPr>
          <a:xfrm>
            <a:off x="3492355" y="1459028"/>
            <a:ext cx="5162550" cy="123825"/>
          </a:xfrm>
          <a:prstGeom prst="rect">
            <a:avLst/>
          </a:prstGeom>
        </p:spPr>
      </p:pic>
      <p:pic>
        <p:nvPicPr>
          <p:cNvPr id="67" name="Picture 66">
            <a:extLst>
              <a:ext uri="{FF2B5EF4-FFF2-40B4-BE49-F238E27FC236}">
                <a16:creationId xmlns:a16="http://schemas.microsoft.com/office/drawing/2014/main" id="{9768AB4F-E590-F477-0C3E-EB9AD3BE3500}"/>
              </a:ext>
            </a:extLst>
          </p:cNvPr>
          <p:cNvPicPr>
            <a:picLocks noChangeAspect="1"/>
          </p:cNvPicPr>
          <p:nvPr/>
        </p:nvPicPr>
        <p:blipFill>
          <a:blip r:embed="rId4"/>
          <a:stretch>
            <a:fillRect/>
          </a:stretch>
        </p:blipFill>
        <p:spPr>
          <a:xfrm>
            <a:off x="142613" y="1699600"/>
            <a:ext cx="2805288" cy="2805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8">
                                            <p:txEl>
                                              <p:pRg st="0" end="0"/>
                                            </p:txEl>
                                          </p:spTgt>
                                        </p:tgtEl>
                                        <p:attrNameLst>
                                          <p:attrName>style.visibility</p:attrName>
                                        </p:attrNameLst>
                                      </p:cBhvr>
                                      <p:to>
                                        <p:strVal val="visible"/>
                                      </p:to>
                                    </p:set>
                                    <p:anim calcmode="lin" valueType="num">
                                      <p:cBhvr additive="base">
                                        <p:cTn id="13" dur="500" fill="hold"/>
                                        <p:tgtEl>
                                          <p:spTgt spid="4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8">
                                            <p:txEl>
                                              <p:pRg st="1" end="1"/>
                                            </p:txEl>
                                          </p:spTgt>
                                        </p:tgtEl>
                                        <p:attrNameLst>
                                          <p:attrName>style.visibility</p:attrName>
                                        </p:attrNameLst>
                                      </p:cBhvr>
                                      <p:to>
                                        <p:strVal val="visible"/>
                                      </p:to>
                                    </p:set>
                                    <p:anim calcmode="lin" valueType="num">
                                      <p:cBhvr additive="base">
                                        <p:cTn id="19" dur="500" fill="hold"/>
                                        <p:tgtEl>
                                          <p:spTgt spid="44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8">
                                            <p:txEl>
                                              <p:pRg st="2" end="2"/>
                                            </p:txEl>
                                          </p:spTgt>
                                        </p:tgtEl>
                                        <p:attrNameLst>
                                          <p:attrName>style.visibility</p:attrName>
                                        </p:attrNameLst>
                                      </p:cBhvr>
                                      <p:to>
                                        <p:strVal val="visible"/>
                                      </p:to>
                                    </p:set>
                                    <p:anim calcmode="lin" valueType="num">
                                      <p:cBhvr additive="base">
                                        <p:cTn id="25" dur="500" fill="hold"/>
                                        <p:tgtEl>
                                          <p:spTgt spid="44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P spid="4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grpSp>
        <p:nvGrpSpPr>
          <p:cNvPr id="680" name="Google Shape;680;p45"/>
          <p:cNvGrpSpPr/>
          <p:nvPr/>
        </p:nvGrpSpPr>
        <p:grpSpPr>
          <a:xfrm flipH="1">
            <a:off x="3547872" y="2760450"/>
            <a:ext cx="5207578" cy="1791891"/>
            <a:chOff x="2362210" y="890537"/>
            <a:chExt cx="5048700" cy="1872600"/>
          </a:xfrm>
        </p:grpSpPr>
        <p:sp>
          <p:nvSpPr>
            <p:cNvPr id="681" name="Google Shape;681;p45"/>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5"/>
          <p:cNvSpPr txBox="1">
            <a:spLocks noGrp="1"/>
          </p:cNvSpPr>
          <p:nvPr>
            <p:ph type="title"/>
          </p:nvPr>
        </p:nvSpPr>
        <p:spPr>
          <a:xfrm>
            <a:off x="3604186" y="3145613"/>
            <a:ext cx="4954597" cy="117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Any disease that we can take precaution is preventable.</a:t>
            </a:r>
            <a:endParaRPr dirty="0"/>
          </a:p>
        </p:txBody>
      </p:sp>
      <p:grpSp>
        <p:nvGrpSpPr>
          <p:cNvPr id="687" name="Google Shape;687;p45"/>
          <p:cNvGrpSpPr/>
          <p:nvPr/>
        </p:nvGrpSpPr>
        <p:grpSpPr>
          <a:xfrm>
            <a:off x="-25" y="0"/>
            <a:ext cx="9144020" cy="342900"/>
            <a:chOff x="-25" y="0"/>
            <a:chExt cx="9144020" cy="342900"/>
          </a:xfrm>
        </p:grpSpPr>
        <p:sp>
          <p:nvSpPr>
            <p:cNvPr id="688" name="Google Shape;688;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45"/>
            <p:cNvGrpSpPr/>
            <p:nvPr/>
          </p:nvGrpSpPr>
          <p:grpSpPr>
            <a:xfrm>
              <a:off x="215975" y="111150"/>
              <a:ext cx="642950" cy="120600"/>
              <a:chOff x="215975" y="152625"/>
              <a:chExt cx="642950" cy="120600"/>
            </a:xfrm>
          </p:grpSpPr>
          <p:sp>
            <p:nvSpPr>
              <p:cNvPr id="690" name="Google Shape;690;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FEF5-CE63-5384-0E84-25EF83C23798}"/>
              </a:ext>
            </a:extLst>
          </p:cNvPr>
          <p:cNvSpPr>
            <a:spLocks noGrp="1"/>
          </p:cNvSpPr>
          <p:nvPr>
            <p:ph type="title"/>
          </p:nvPr>
        </p:nvSpPr>
        <p:spPr>
          <a:xfrm>
            <a:off x="4572000" y="680550"/>
            <a:ext cx="4239900" cy="848700"/>
          </a:xfrm>
        </p:spPr>
        <p:txBody>
          <a:bodyPr/>
          <a:lstStyle/>
          <a:p>
            <a:r>
              <a:rPr lang="en-IN" dirty="0"/>
              <a:t>PROBLEM SYSTEM</a:t>
            </a:r>
          </a:p>
        </p:txBody>
      </p:sp>
      <p:sp>
        <p:nvSpPr>
          <p:cNvPr id="3" name="Subtitle 2">
            <a:extLst>
              <a:ext uri="{FF2B5EF4-FFF2-40B4-BE49-F238E27FC236}">
                <a16:creationId xmlns:a16="http://schemas.microsoft.com/office/drawing/2014/main" id="{C0DF62D0-DCC8-26E7-7054-656506339085}"/>
              </a:ext>
            </a:extLst>
          </p:cNvPr>
          <p:cNvSpPr>
            <a:spLocks noGrp="1"/>
          </p:cNvSpPr>
          <p:nvPr>
            <p:ph type="subTitle" idx="1"/>
          </p:nvPr>
        </p:nvSpPr>
        <p:spPr>
          <a:xfrm>
            <a:off x="3649350" y="1529250"/>
            <a:ext cx="5162550" cy="2315040"/>
          </a:xfrm>
        </p:spPr>
        <p:txBody>
          <a:bodyPr/>
          <a:lstStyle/>
          <a:p>
            <a:pPr marL="431800" indent="-285750" algn="just">
              <a:buFont typeface="Arial" panose="020B0604020202020204" pitchFamily="34" charset="0"/>
              <a:buChar char="•"/>
            </a:pPr>
            <a:r>
              <a:rPr lang="en-US" dirty="0"/>
              <a:t>Many of the existing machine learning models for health care analysis are concentrating on one disease per analysis. For example first is for liver analysis, one for cancer analysis, one for lung diseases like that. </a:t>
            </a:r>
          </a:p>
          <a:p>
            <a:pPr marL="431800" indent="-285750" algn="just">
              <a:buFont typeface="Arial" panose="020B0604020202020204" pitchFamily="34" charset="0"/>
              <a:buChar char="•"/>
            </a:pPr>
            <a:endParaRPr lang="en-US" dirty="0"/>
          </a:p>
          <a:p>
            <a:pPr marL="431800" indent="-285750" algn="just">
              <a:buFont typeface="Arial" panose="020B0604020202020204" pitchFamily="34" charset="0"/>
              <a:buChar char="•"/>
            </a:pPr>
            <a:r>
              <a:rPr lang="en-US" dirty="0"/>
              <a:t>If a user wants to predict more than one disease, he/she has to go through different sites. There is no common system where one analysis can perform more than one disease prediction. </a:t>
            </a:r>
          </a:p>
        </p:txBody>
      </p:sp>
      <p:pic>
        <p:nvPicPr>
          <p:cNvPr id="5" name="Picture 4">
            <a:extLst>
              <a:ext uri="{FF2B5EF4-FFF2-40B4-BE49-F238E27FC236}">
                <a16:creationId xmlns:a16="http://schemas.microsoft.com/office/drawing/2014/main" id="{100EF710-6DAB-2EA5-8BEE-4F9A4ABCE6B6}"/>
              </a:ext>
            </a:extLst>
          </p:cNvPr>
          <p:cNvPicPr>
            <a:picLocks noChangeAspect="1"/>
          </p:cNvPicPr>
          <p:nvPr/>
        </p:nvPicPr>
        <p:blipFill>
          <a:blip r:embed="rId2"/>
          <a:stretch>
            <a:fillRect/>
          </a:stretch>
        </p:blipFill>
        <p:spPr>
          <a:xfrm>
            <a:off x="3649350" y="1410144"/>
            <a:ext cx="5162550" cy="123825"/>
          </a:xfrm>
          <a:prstGeom prst="rect">
            <a:avLst/>
          </a:prstGeom>
        </p:spPr>
      </p:pic>
      <p:pic>
        <p:nvPicPr>
          <p:cNvPr id="10" name="Picture 9">
            <a:extLst>
              <a:ext uri="{FF2B5EF4-FFF2-40B4-BE49-F238E27FC236}">
                <a16:creationId xmlns:a16="http://schemas.microsoft.com/office/drawing/2014/main" id="{52B81D03-6F15-6BC9-070E-CB82555A8D7E}"/>
              </a:ext>
            </a:extLst>
          </p:cNvPr>
          <p:cNvPicPr>
            <a:picLocks noChangeAspect="1"/>
          </p:cNvPicPr>
          <p:nvPr/>
        </p:nvPicPr>
        <p:blipFill>
          <a:blip r:embed="rId3"/>
          <a:stretch>
            <a:fillRect/>
          </a:stretch>
        </p:blipFill>
        <p:spPr>
          <a:xfrm>
            <a:off x="272396" y="998290"/>
            <a:ext cx="3293065" cy="3680294"/>
          </a:xfrm>
          <a:prstGeom prst="rect">
            <a:avLst/>
          </a:prstGeom>
        </p:spPr>
      </p:pic>
    </p:spTree>
    <p:extLst>
      <p:ext uri="{BB962C8B-B14F-4D97-AF65-F5344CB8AC3E}">
        <p14:creationId xmlns:p14="http://schemas.microsoft.com/office/powerpoint/2010/main" val="3283185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3B41-0D90-1E39-0C93-54778ED839EE}"/>
              </a:ext>
            </a:extLst>
          </p:cNvPr>
          <p:cNvSpPr>
            <a:spLocks noGrp="1"/>
          </p:cNvSpPr>
          <p:nvPr>
            <p:ph type="title"/>
          </p:nvPr>
        </p:nvSpPr>
        <p:spPr>
          <a:xfrm>
            <a:off x="4397064" y="772063"/>
            <a:ext cx="4239900" cy="848700"/>
          </a:xfrm>
        </p:spPr>
        <p:txBody>
          <a:bodyPr/>
          <a:lstStyle/>
          <a:p>
            <a:r>
              <a:rPr lang="en-IN" dirty="0"/>
              <a:t>PROPOSED SYSTEM</a:t>
            </a:r>
          </a:p>
        </p:txBody>
      </p:sp>
      <p:sp>
        <p:nvSpPr>
          <p:cNvPr id="3" name="Subtitle 2">
            <a:extLst>
              <a:ext uri="{FF2B5EF4-FFF2-40B4-BE49-F238E27FC236}">
                <a16:creationId xmlns:a16="http://schemas.microsoft.com/office/drawing/2014/main" id="{913CE559-B648-E8CE-F327-F888C17A9FAB}"/>
              </a:ext>
            </a:extLst>
          </p:cNvPr>
          <p:cNvSpPr>
            <a:spLocks noGrp="1"/>
          </p:cNvSpPr>
          <p:nvPr>
            <p:ph type="subTitle" idx="1"/>
          </p:nvPr>
        </p:nvSpPr>
        <p:spPr>
          <a:xfrm>
            <a:off x="3352800" y="1819634"/>
            <a:ext cx="5449824" cy="2313453"/>
          </a:xfrm>
        </p:spPr>
        <p:txBody>
          <a:bodyPr/>
          <a:lstStyle/>
          <a:p>
            <a:pPr algn="just"/>
            <a:r>
              <a:rPr lang="en-US" dirty="0"/>
              <a:t>		In multiple disease prediction, it is possible to predict more than one disease at a time. So the user doesn’t need to traverse different sites in order to predict the diseases. We are taking three diseases that are Liver, Diabetes, and Heart. As all the three diseases are correlated to each other. To implement multiple disease analyses we are going to use machine learning algorithms and Django. When the user is accessing this API, the user has to send the parameters of the disease along with the disease name. Django will invoke the corresponding model and returns the status of the patient. </a:t>
            </a:r>
            <a:endParaRPr lang="en-IN" dirty="0"/>
          </a:p>
        </p:txBody>
      </p:sp>
      <p:pic>
        <p:nvPicPr>
          <p:cNvPr id="5" name="Picture 4">
            <a:extLst>
              <a:ext uri="{FF2B5EF4-FFF2-40B4-BE49-F238E27FC236}">
                <a16:creationId xmlns:a16="http://schemas.microsoft.com/office/drawing/2014/main" id="{2C1D7AF1-6DA6-AC29-0BE8-C0E37F3A9E8E}"/>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2" name="Picture 11">
            <a:extLst>
              <a:ext uri="{FF2B5EF4-FFF2-40B4-BE49-F238E27FC236}">
                <a16:creationId xmlns:a16="http://schemas.microsoft.com/office/drawing/2014/main" id="{9E824B05-2A9E-F9DD-E6EC-0422782E336A}"/>
              </a:ext>
            </a:extLst>
          </p:cNvPr>
          <p:cNvPicPr>
            <a:picLocks noChangeAspect="1"/>
          </p:cNvPicPr>
          <p:nvPr/>
        </p:nvPicPr>
        <p:blipFill>
          <a:blip r:embed="rId3"/>
          <a:stretch>
            <a:fillRect/>
          </a:stretch>
        </p:blipFill>
        <p:spPr>
          <a:xfrm>
            <a:off x="125835" y="1819634"/>
            <a:ext cx="3667567" cy="2750675"/>
          </a:xfrm>
          <a:prstGeom prst="rect">
            <a:avLst/>
          </a:prstGeom>
        </p:spPr>
      </p:pic>
    </p:spTree>
    <p:extLst>
      <p:ext uri="{BB962C8B-B14F-4D97-AF65-F5344CB8AC3E}">
        <p14:creationId xmlns:p14="http://schemas.microsoft.com/office/powerpoint/2010/main" val="28977732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63"/>
          <p:cNvSpPr/>
          <p:nvPr/>
        </p:nvSpPr>
        <p:spPr>
          <a:xfrm>
            <a:off x="99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510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976806" y="3561669"/>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5118406" y="3594501"/>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txBox="1">
            <a:spLocks noGrp="1"/>
          </p:cNvSpPr>
          <p:nvPr>
            <p:ph type="title"/>
          </p:nvPr>
        </p:nvSpPr>
        <p:spPr>
          <a:xfrm>
            <a:off x="284043" y="518894"/>
            <a:ext cx="7977927"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SYSTEM ANALYSIS</a:t>
            </a:r>
          </a:p>
        </p:txBody>
      </p:sp>
      <p:sp>
        <p:nvSpPr>
          <p:cNvPr id="1759" name="Google Shape;1759;p63"/>
          <p:cNvSpPr txBox="1">
            <a:spLocks noGrp="1"/>
          </p:cNvSpPr>
          <p:nvPr>
            <p:ph type="subTitle" idx="1"/>
          </p:nvPr>
        </p:nvSpPr>
        <p:spPr>
          <a:xfrm>
            <a:off x="1739982" y="2158296"/>
            <a:ext cx="2276700" cy="69272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system allows the patient to predict the disease</a:t>
            </a:r>
            <a:endParaRPr dirty="0"/>
          </a:p>
        </p:txBody>
      </p:sp>
      <p:sp>
        <p:nvSpPr>
          <p:cNvPr id="1761" name="Google Shape;1761;p63"/>
          <p:cNvSpPr txBox="1">
            <a:spLocks noGrp="1"/>
          </p:cNvSpPr>
          <p:nvPr>
            <p:ph type="subTitle" idx="4"/>
          </p:nvPr>
        </p:nvSpPr>
        <p:spPr>
          <a:xfrm>
            <a:off x="1689165" y="3524697"/>
            <a:ext cx="2496941" cy="104733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user adds the input for the particular disease and based on the trained model of the user input the output will be displayed .</a:t>
            </a:r>
            <a:endParaRPr dirty="0"/>
          </a:p>
        </p:txBody>
      </p:sp>
      <p:sp>
        <p:nvSpPr>
          <p:cNvPr id="1763" name="Google Shape;1763;p63"/>
          <p:cNvSpPr txBox="1">
            <a:spLocks noGrp="1"/>
          </p:cNvSpPr>
          <p:nvPr>
            <p:ph type="subTitle" idx="6"/>
          </p:nvPr>
        </p:nvSpPr>
        <p:spPr>
          <a:xfrm>
            <a:off x="5874374" y="2186243"/>
            <a:ext cx="2606896" cy="676427"/>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The website will provide range of the values during the prediction of the disease.</a:t>
            </a:r>
            <a:endParaRPr dirty="0"/>
          </a:p>
        </p:txBody>
      </p:sp>
      <p:sp>
        <p:nvSpPr>
          <p:cNvPr id="1765" name="Google Shape;1765;p63"/>
          <p:cNvSpPr txBox="1">
            <a:spLocks noGrp="1"/>
          </p:cNvSpPr>
          <p:nvPr>
            <p:ph type="subTitle" idx="8"/>
          </p:nvPr>
        </p:nvSpPr>
        <p:spPr>
          <a:xfrm>
            <a:off x="5874374" y="3524697"/>
            <a:ext cx="2276700" cy="6319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website should be reliable and consistent</a:t>
            </a:r>
            <a:endParaRPr dirty="0"/>
          </a:p>
        </p:txBody>
      </p:sp>
      <p:grpSp>
        <p:nvGrpSpPr>
          <p:cNvPr id="1766" name="Google Shape;1766;p63"/>
          <p:cNvGrpSpPr/>
          <p:nvPr/>
        </p:nvGrpSpPr>
        <p:grpSpPr>
          <a:xfrm>
            <a:off x="1156669" y="2362008"/>
            <a:ext cx="310602" cy="320730"/>
            <a:chOff x="-28069875" y="3175300"/>
            <a:chExt cx="260725" cy="296150"/>
          </a:xfrm>
        </p:grpSpPr>
        <p:sp>
          <p:nvSpPr>
            <p:cNvPr id="1767" name="Google Shape;176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3"/>
          <p:cNvGrpSpPr/>
          <p:nvPr/>
        </p:nvGrpSpPr>
        <p:grpSpPr>
          <a:xfrm>
            <a:off x="5271839" y="3769397"/>
            <a:ext cx="299344" cy="319891"/>
            <a:chOff x="-27691025" y="3175300"/>
            <a:chExt cx="251275" cy="295375"/>
          </a:xfrm>
        </p:grpSpPr>
        <p:sp>
          <p:nvSpPr>
            <p:cNvPr id="1777" name="Google Shape;1777;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3"/>
          <p:cNvGrpSpPr/>
          <p:nvPr/>
        </p:nvGrpSpPr>
        <p:grpSpPr>
          <a:xfrm>
            <a:off x="5244618" y="2362008"/>
            <a:ext cx="354710" cy="320730"/>
            <a:chOff x="-27351575" y="3175300"/>
            <a:chExt cx="297750" cy="296150"/>
          </a:xfrm>
        </p:grpSpPr>
        <p:sp>
          <p:nvSpPr>
            <p:cNvPr id="1782" name="Google Shape;1782;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1110084" y="3727580"/>
            <a:ext cx="352833" cy="301995"/>
            <a:chOff x="-23615075" y="3906200"/>
            <a:chExt cx="296175" cy="278850"/>
          </a:xfrm>
        </p:grpSpPr>
        <p:sp>
          <p:nvSpPr>
            <p:cNvPr id="1787" name="Google Shape;1787;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57;p63">
            <a:extLst>
              <a:ext uri="{FF2B5EF4-FFF2-40B4-BE49-F238E27FC236}">
                <a16:creationId xmlns:a16="http://schemas.microsoft.com/office/drawing/2014/main" id="{2A812867-0B68-0795-2A86-424ADE030AF0}"/>
              </a:ext>
            </a:extLst>
          </p:cNvPr>
          <p:cNvSpPr txBox="1">
            <a:spLocks/>
          </p:cNvSpPr>
          <p:nvPr/>
        </p:nvSpPr>
        <p:spPr>
          <a:xfrm>
            <a:off x="183375" y="1542053"/>
            <a:ext cx="4388625"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Functional Requirement</a:t>
            </a:r>
          </a:p>
        </p:txBody>
      </p:sp>
      <p:sp>
        <p:nvSpPr>
          <p:cNvPr id="40" name="Google Shape;1757;p63">
            <a:extLst>
              <a:ext uri="{FF2B5EF4-FFF2-40B4-BE49-F238E27FC236}">
                <a16:creationId xmlns:a16="http://schemas.microsoft.com/office/drawing/2014/main" id="{0EE61592-4244-76FD-07DE-280BB7998EBD}"/>
              </a:ext>
            </a:extLst>
          </p:cNvPr>
          <p:cNvSpPr txBox="1">
            <a:spLocks/>
          </p:cNvSpPr>
          <p:nvPr/>
        </p:nvSpPr>
        <p:spPr>
          <a:xfrm>
            <a:off x="4680969" y="1544708"/>
            <a:ext cx="4541025" cy="676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Non-Functional Requirement</a:t>
            </a:r>
          </a:p>
        </p:txBody>
      </p:sp>
      <p:pic>
        <p:nvPicPr>
          <p:cNvPr id="3" name="Picture 2">
            <a:extLst>
              <a:ext uri="{FF2B5EF4-FFF2-40B4-BE49-F238E27FC236}">
                <a16:creationId xmlns:a16="http://schemas.microsoft.com/office/drawing/2014/main" id="{9372B943-D551-2EDE-4F4C-7DDD328CE2F8}"/>
              </a:ext>
            </a:extLst>
          </p:cNvPr>
          <p:cNvPicPr>
            <a:picLocks noChangeAspect="1"/>
          </p:cNvPicPr>
          <p:nvPr/>
        </p:nvPicPr>
        <p:blipFill>
          <a:blip r:embed="rId3"/>
          <a:stretch>
            <a:fillRect/>
          </a:stretch>
        </p:blipFill>
        <p:spPr>
          <a:xfrm>
            <a:off x="165608" y="1176064"/>
            <a:ext cx="5162550" cy="123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7"/>
                                        </p:tgtEl>
                                        <p:attrNameLst>
                                          <p:attrName>style.visibility</p:attrName>
                                        </p:attrNameLst>
                                      </p:cBhvr>
                                      <p:to>
                                        <p:strVal val="visible"/>
                                      </p:to>
                                    </p:set>
                                    <p:anim calcmode="lin" valueType="num">
                                      <p:cBhvr additive="base">
                                        <p:cTn id="7" dur="500" fill="hold"/>
                                        <p:tgtEl>
                                          <p:spTgt spid="1757"/>
                                        </p:tgtEl>
                                        <p:attrNameLst>
                                          <p:attrName>ppt_x</p:attrName>
                                        </p:attrNameLst>
                                      </p:cBhvr>
                                      <p:tavLst>
                                        <p:tav tm="0">
                                          <p:val>
                                            <p:strVal val="#ppt_x"/>
                                          </p:val>
                                        </p:tav>
                                        <p:tav tm="100000">
                                          <p:val>
                                            <p:strVal val="#ppt_x"/>
                                          </p:val>
                                        </p:tav>
                                      </p:tavLst>
                                    </p:anim>
                                    <p:anim calcmode="lin" valueType="num">
                                      <p:cBhvr additive="base">
                                        <p:cTn id="8" dur="500" fill="hold"/>
                                        <p:tgtEl>
                                          <p:spTgt spid="17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3"/>
                                        </p:tgtEl>
                                        <p:attrNameLst>
                                          <p:attrName>style.visibility</p:attrName>
                                        </p:attrNameLst>
                                      </p:cBhvr>
                                      <p:to>
                                        <p:strVal val="visible"/>
                                      </p:to>
                                    </p:set>
                                    <p:anim calcmode="lin" valueType="num">
                                      <p:cBhvr additive="base">
                                        <p:cTn id="19" dur="500" fill="hold"/>
                                        <p:tgtEl>
                                          <p:spTgt spid="1753"/>
                                        </p:tgtEl>
                                        <p:attrNameLst>
                                          <p:attrName>ppt_x</p:attrName>
                                        </p:attrNameLst>
                                      </p:cBhvr>
                                      <p:tavLst>
                                        <p:tav tm="0">
                                          <p:val>
                                            <p:strVal val="#ppt_x"/>
                                          </p:val>
                                        </p:tav>
                                        <p:tav tm="100000">
                                          <p:val>
                                            <p:strVal val="#ppt_x"/>
                                          </p:val>
                                        </p:tav>
                                      </p:tavLst>
                                    </p:anim>
                                    <p:anim calcmode="lin" valueType="num">
                                      <p:cBhvr additive="base">
                                        <p:cTn id="20" dur="500" fill="hold"/>
                                        <p:tgtEl>
                                          <p:spTgt spid="17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9">
                                            <p:txEl>
                                              <p:pRg st="0" end="0"/>
                                            </p:txEl>
                                          </p:spTgt>
                                        </p:tgtEl>
                                        <p:attrNameLst>
                                          <p:attrName>style.visibility</p:attrName>
                                        </p:attrNameLst>
                                      </p:cBhvr>
                                      <p:to>
                                        <p:strVal val="visible"/>
                                      </p:to>
                                    </p:set>
                                    <p:anim calcmode="lin" valueType="num">
                                      <p:cBhvr additive="base">
                                        <p:cTn id="23" dur="500" fill="hold"/>
                                        <p:tgtEl>
                                          <p:spTgt spid="175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66"/>
                                        </p:tgtEl>
                                        <p:attrNameLst>
                                          <p:attrName>style.visibility</p:attrName>
                                        </p:attrNameLst>
                                      </p:cBhvr>
                                      <p:to>
                                        <p:strVal val="visible"/>
                                      </p:to>
                                    </p:set>
                                    <p:anim calcmode="lin" valueType="num">
                                      <p:cBhvr additive="base">
                                        <p:cTn id="27" dur="500" fill="hold"/>
                                        <p:tgtEl>
                                          <p:spTgt spid="1766"/>
                                        </p:tgtEl>
                                        <p:attrNameLst>
                                          <p:attrName>ppt_x</p:attrName>
                                        </p:attrNameLst>
                                      </p:cBhvr>
                                      <p:tavLst>
                                        <p:tav tm="0">
                                          <p:val>
                                            <p:strVal val="#ppt_x"/>
                                          </p:val>
                                        </p:tav>
                                        <p:tav tm="100000">
                                          <p:val>
                                            <p:strVal val="#ppt_x"/>
                                          </p:val>
                                        </p:tav>
                                      </p:tavLst>
                                    </p:anim>
                                    <p:anim calcmode="lin" valueType="num">
                                      <p:cBhvr additive="base">
                                        <p:cTn id="28" dur="500" fill="hold"/>
                                        <p:tgtEl>
                                          <p:spTgt spid="176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55"/>
                                        </p:tgtEl>
                                        <p:attrNameLst>
                                          <p:attrName>style.visibility</p:attrName>
                                        </p:attrNameLst>
                                      </p:cBhvr>
                                      <p:to>
                                        <p:strVal val="visible"/>
                                      </p:to>
                                    </p:set>
                                    <p:anim calcmode="lin" valueType="num">
                                      <p:cBhvr additive="base">
                                        <p:cTn id="33" dur="500" fill="hold"/>
                                        <p:tgtEl>
                                          <p:spTgt spid="1755"/>
                                        </p:tgtEl>
                                        <p:attrNameLst>
                                          <p:attrName>ppt_x</p:attrName>
                                        </p:attrNameLst>
                                      </p:cBhvr>
                                      <p:tavLst>
                                        <p:tav tm="0">
                                          <p:val>
                                            <p:strVal val="#ppt_x"/>
                                          </p:val>
                                        </p:tav>
                                        <p:tav tm="100000">
                                          <p:val>
                                            <p:strVal val="#ppt_x"/>
                                          </p:val>
                                        </p:tav>
                                      </p:tavLst>
                                    </p:anim>
                                    <p:anim calcmode="lin" valueType="num">
                                      <p:cBhvr additive="base">
                                        <p:cTn id="34" dur="500" fill="hold"/>
                                        <p:tgtEl>
                                          <p:spTgt spid="17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61">
                                            <p:txEl>
                                              <p:pRg st="0" end="0"/>
                                            </p:txEl>
                                          </p:spTgt>
                                        </p:tgtEl>
                                        <p:attrNameLst>
                                          <p:attrName>style.visibility</p:attrName>
                                        </p:attrNameLst>
                                      </p:cBhvr>
                                      <p:to>
                                        <p:strVal val="visible"/>
                                      </p:to>
                                    </p:set>
                                    <p:anim calcmode="lin" valueType="num">
                                      <p:cBhvr additive="base">
                                        <p:cTn id="37" dur="500" fill="hold"/>
                                        <p:tgtEl>
                                          <p:spTgt spid="176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61">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86"/>
                                        </p:tgtEl>
                                        <p:attrNameLst>
                                          <p:attrName>style.visibility</p:attrName>
                                        </p:attrNameLst>
                                      </p:cBhvr>
                                      <p:to>
                                        <p:strVal val="visible"/>
                                      </p:to>
                                    </p:set>
                                    <p:anim calcmode="lin" valueType="num">
                                      <p:cBhvr additive="base">
                                        <p:cTn id="41" dur="500" fill="hold"/>
                                        <p:tgtEl>
                                          <p:spTgt spid="1786"/>
                                        </p:tgtEl>
                                        <p:attrNameLst>
                                          <p:attrName>ppt_x</p:attrName>
                                        </p:attrNameLst>
                                      </p:cBhvr>
                                      <p:tavLst>
                                        <p:tav tm="0">
                                          <p:val>
                                            <p:strVal val="#ppt_x"/>
                                          </p:val>
                                        </p:tav>
                                        <p:tav tm="100000">
                                          <p:val>
                                            <p:strVal val="#ppt_x"/>
                                          </p:val>
                                        </p:tav>
                                      </p:tavLst>
                                    </p:anim>
                                    <p:anim calcmode="lin" valueType="num">
                                      <p:cBhvr additive="base">
                                        <p:cTn id="42" dur="500" fill="hold"/>
                                        <p:tgtEl>
                                          <p:spTgt spid="17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54"/>
                                        </p:tgtEl>
                                        <p:attrNameLst>
                                          <p:attrName>style.visibility</p:attrName>
                                        </p:attrNameLst>
                                      </p:cBhvr>
                                      <p:to>
                                        <p:strVal val="visible"/>
                                      </p:to>
                                    </p:set>
                                    <p:anim calcmode="lin" valueType="num">
                                      <p:cBhvr additive="base">
                                        <p:cTn id="53" dur="500" fill="hold"/>
                                        <p:tgtEl>
                                          <p:spTgt spid="1754"/>
                                        </p:tgtEl>
                                        <p:attrNameLst>
                                          <p:attrName>ppt_x</p:attrName>
                                        </p:attrNameLst>
                                      </p:cBhvr>
                                      <p:tavLst>
                                        <p:tav tm="0">
                                          <p:val>
                                            <p:strVal val="#ppt_x"/>
                                          </p:val>
                                        </p:tav>
                                        <p:tav tm="100000">
                                          <p:val>
                                            <p:strVal val="#ppt_x"/>
                                          </p:val>
                                        </p:tav>
                                      </p:tavLst>
                                    </p:anim>
                                    <p:anim calcmode="lin" valueType="num">
                                      <p:cBhvr additive="base">
                                        <p:cTn id="54" dur="500" fill="hold"/>
                                        <p:tgtEl>
                                          <p:spTgt spid="17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63">
                                            <p:txEl>
                                              <p:pRg st="0" end="0"/>
                                            </p:txEl>
                                          </p:spTgt>
                                        </p:tgtEl>
                                        <p:attrNameLst>
                                          <p:attrName>style.visibility</p:attrName>
                                        </p:attrNameLst>
                                      </p:cBhvr>
                                      <p:to>
                                        <p:strVal val="visible"/>
                                      </p:to>
                                    </p:set>
                                    <p:anim calcmode="lin" valueType="num">
                                      <p:cBhvr additive="base">
                                        <p:cTn id="57" dur="500" fill="hold"/>
                                        <p:tgtEl>
                                          <p:spTgt spid="176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63">
                                            <p:txEl>
                                              <p:pRg st="0" end="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81"/>
                                        </p:tgtEl>
                                        <p:attrNameLst>
                                          <p:attrName>style.visibility</p:attrName>
                                        </p:attrNameLst>
                                      </p:cBhvr>
                                      <p:to>
                                        <p:strVal val="visible"/>
                                      </p:to>
                                    </p:set>
                                    <p:anim calcmode="lin" valueType="num">
                                      <p:cBhvr additive="base">
                                        <p:cTn id="61" dur="500" fill="hold"/>
                                        <p:tgtEl>
                                          <p:spTgt spid="1781"/>
                                        </p:tgtEl>
                                        <p:attrNameLst>
                                          <p:attrName>ppt_x</p:attrName>
                                        </p:attrNameLst>
                                      </p:cBhvr>
                                      <p:tavLst>
                                        <p:tav tm="0">
                                          <p:val>
                                            <p:strVal val="#ppt_x"/>
                                          </p:val>
                                        </p:tav>
                                        <p:tav tm="100000">
                                          <p:val>
                                            <p:strVal val="#ppt_x"/>
                                          </p:val>
                                        </p:tav>
                                      </p:tavLst>
                                    </p:anim>
                                    <p:anim calcmode="lin" valueType="num">
                                      <p:cBhvr additive="base">
                                        <p:cTn id="62" dur="500" fill="hold"/>
                                        <p:tgtEl>
                                          <p:spTgt spid="178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56"/>
                                        </p:tgtEl>
                                        <p:attrNameLst>
                                          <p:attrName>style.visibility</p:attrName>
                                        </p:attrNameLst>
                                      </p:cBhvr>
                                      <p:to>
                                        <p:strVal val="visible"/>
                                      </p:to>
                                    </p:set>
                                    <p:anim calcmode="lin" valueType="num">
                                      <p:cBhvr additive="base">
                                        <p:cTn id="67" dur="500" fill="hold"/>
                                        <p:tgtEl>
                                          <p:spTgt spid="1756"/>
                                        </p:tgtEl>
                                        <p:attrNameLst>
                                          <p:attrName>ppt_x</p:attrName>
                                        </p:attrNameLst>
                                      </p:cBhvr>
                                      <p:tavLst>
                                        <p:tav tm="0">
                                          <p:val>
                                            <p:strVal val="#ppt_x"/>
                                          </p:val>
                                        </p:tav>
                                        <p:tav tm="100000">
                                          <p:val>
                                            <p:strVal val="#ppt_x"/>
                                          </p:val>
                                        </p:tav>
                                      </p:tavLst>
                                    </p:anim>
                                    <p:anim calcmode="lin" valueType="num">
                                      <p:cBhvr additive="base">
                                        <p:cTn id="68" dur="500" fill="hold"/>
                                        <p:tgtEl>
                                          <p:spTgt spid="17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65">
                                            <p:txEl>
                                              <p:pRg st="0" end="0"/>
                                            </p:txEl>
                                          </p:spTgt>
                                        </p:tgtEl>
                                        <p:attrNameLst>
                                          <p:attrName>style.visibility</p:attrName>
                                        </p:attrNameLst>
                                      </p:cBhvr>
                                      <p:to>
                                        <p:strVal val="visible"/>
                                      </p:to>
                                    </p:set>
                                    <p:anim calcmode="lin" valueType="num">
                                      <p:cBhvr additive="base">
                                        <p:cTn id="71" dur="500" fill="hold"/>
                                        <p:tgtEl>
                                          <p:spTgt spid="1765">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65">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76"/>
                                        </p:tgtEl>
                                        <p:attrNameLst>
                                          <p:attrName>style.visibility</p:attrName>
                                        </p:attrNameLst>
                                      </p:cBhvr>
                                      <p:to>
                                        <p:strVal val="visible"/>
                                      </p:to>
                                    </p:set>
                                    <p:anim calcmode="lin" valueType="num">
                                      <p:cBhvr additive="base">
                                        <p:cTn id="75" dur="500" fill="hold"/>
                                        <p:tgtEl>
                                          <p:spTgt spid="1776"/>
                                        </p:tgtEl>
                                        <p:attrNameLst>
                                          <p:attrName>ppt_x</p:attrName>
                                        </p:attrNameLst>
                                      </p:cBhvr>
                                      <p:tavLst>
                                        <p:tav tm="0">
                                          <p:val>
                                            <p:strVal val="#ppt_x"/>
                                          </p:val>
                                        </p:tav>
                                        <p:tav tm="100000">
                                          <p:val>
                                            <p:strVal val="#ppt_x"/>
                                          </p:val>
                                        </p:tav>
                                      </p:tavLst>
                                    </p:anim>
                                    <p:anim calcmode="lin" valueType="num">
                                      <p:cBhvr additive="base">
                                        <p:cTn id="76" dur="500" fill="hold"/>
                                        <p:tgtEl>
                                          <p:spTgt spid="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p:bldP spid="1754" grpId="0" animBg="1"/>
      <p:bldP spid="1755" grpId="0" animBg="1"/>
      <p:bldP spid="1756" grpId="0" animBg="1"/>
      <p:bldP spid="1757" grpId="0"/>
      <p:bldP spid="1759" grpId="0" build="p"/>
      <p:bldP spid="1761" grpId="0" build="p"/>
      <p:bldP spid="1763" grpId="0" build="p"/>
      <p:bldP spid="1765" grpId="0" build="p"/>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88620" y="1080661"/>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707330"/>
            <a:ext cx="992124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Alata"/>
              </a:rPr>
              <a:t>Disease Prediction Based on Symptoms Using Machine Learning</a:t>
            </a:r>
          </a:p>
        </p:txBody>
      </p:sp>
      <p:pic>
        <p:nvPicPr>
          <p:cNvPr id="13" name="Picture 12">
            <a:extLst>
              <a:ext uri="{FF2B5EF4-FFF2-40B4-BE49-F238E27FC236}">
                <a16:creationId xmlns:a16="http://schemas.microsoft.com/office/drawing/2014/main" id="{09FCC51F-B2D2-AB35-0C85-A9EAED694788}"/>
              </a:ext>
            </a:extLst>
          </p:cNvPr>
          <p:cNvPicPr>
            <a:picLocks noChangeAspect="1"/>
          </p:cNvPicPr>
          <p:nvPr/>
        </p:nvPicPr>
        <p:blipFill>
          <a:blip r:embed="rId3"/>
          <a:stretch>
            <a:fillRect/>
          </a:stretch>
        </p:blipFill>
        <p:spPr>
          <a:xfrm>
            <a:off x="1066800" y="1356360"/>
            <a:ext cx="7178040" cy="3589020"/>
          </a:xfrm>
          <a:prstGeom prst="rect">
            <a:avLst/>
          </a:prstGeom>
        </p:spPr>
      </p:pic>
    </p:spTree>
    <p:extLst>
      <p:ext uri="{BB962C8B-B14F-4D97-AF65-F5344CB8AC3E}">
        <p14:creationId xmlns:p14="http://schemas.microsoft.com/office/powerpoint/2010/main" val="382021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TotalTime>
  <Words>1280</Words>
  <Application>Microsoft Office PowerPoint</Application>
  <PresentationFormat>On-screen Show (16:9)</PresentationFormat>
  <Paragraphs>85</Paragraphs>
  <Slides>19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Alata</vt:lpstr>
      <vt:lpstr>Arial</vt:lpstr>
      <vt:lpstr>Arial Nova</vt:lpstr>
      <vt:lpstr>Montserrat</vt:lpstr>
      <vt:lpstr>Source Sans Pro</vt:lpstr>
      <vt:lpstr>Healthcare Center Website by Slidesgo</vt:lpstr>
      <vt:lpstr>MULTIPLE DISEASE PREDICTION WEBSITE</vt:lpstr>
      <vt:lpstr>ABSTRACT</vt:lpstr>
      <vt:lpstr>VISION</vt:lpstr>
      <vt:lpstr>INTRODUCTION</vt:lpstr>
      <vt:lpstr>Any disease that we can take precaution is preventable.</vt:lpstr>
      <vt:lpstr>PROBLEM SYSTEM</vt:lpstr>
      <vt:lpstr>PROPOSED SYSTEM</vt:lpstr>
      <vt:lpstr>SYSTEM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REQUIREMENTS</vt:lpstr>
      <vt:lpstr>PowerPoint Presentation</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DISEASE PREDICTION WEBSITE</dc:title>
  <dc:creator>soham manjrekar</dc:creator>
  <cp:lastModifiedBy>T Rama Krishna</cp:lastModifiedBy>
  <cp:revision>21</cp:revision>
  <dcterms:modified xsi:type="dcterms:W3CDTF">2024-10-25T09:08:47Z</dcterms:modified>
</cp:coreProperties>
</file>